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B8B01-B5D3-4FED-9DFF-2C5D648F6A20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CAA7B-4146-4334-9B60-3EA2CD60EC5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AA7B-4146-4334-9B60-3EA2CD60EC52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AA7B-4146-4334-9B60-3EA2CD60EC52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EB147B-1023-4CC2-943B-E4D5302E12D3}" type="datetimeFigureOut">
              <a:rPr lang="es-ES" smtClean="0"/>
              <a:t>01/10/2010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FC3A32-551A-43C3-9313-C0A0D25ACE0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Comité de Titulación de la Licenciatura en Sistemas de Información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1600" dirty="0" smtClean="0"/>
              <a:t>Mtro. Guillermo Cruz Gómez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Informe de Servicio Social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Modalidad de Titulación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r>
              <a:rPr lang="es-ES" sz="2000" b="1" dirty="0" smtClean="0"/>
              <a:t>Reglamento General para la Prestación de Servicio </a:t>
            </a:r>
            <a:r>
              <a:rPr lang="es-ES" sz="2000" b="1" dirty="0" smtClean="0"/>
              <a:t>S</a:t>
            </a:r>
            <a:r>
              <a:rPr lang="es-ES" sz="2000" b="1" dirty="0" smtClean="0"/>
              <a:t>ocial de la Universidad de Guadalajara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Artículo 3. </a:t>
            </a:r>
          </a:p>
          <a:p>
            <a:pPr algn="just"/>
            <a:r>
              <a:rPr lang="es-ES" sz="2400" dirty="0" smtClean="0"/>
              <a:t>El servicio social es la actividad formativa que </a:t>
            </a:r>
            <a:r>
              <a:rPr lang="es-ES" sz="2400" b="1" dirty="0" smtClean="0">
                <a:solidFill>
                  <a:srgbClr val="0070C0"/>
                </a:solidFill>
              </a:rPr>
              <a:t>permite al estudiante el despliegue de habilidades</a:t>
            </a:r>
            <a:r>
              <a:rPr lang="es-ES" sz="2400" b="1" dirty="0">
                <a:solidFill>
                  <a:srgbClr val="0070C0"/>
                </a:solidFill>
              </a:rPr>
              <a:t>, actitudes, valores, destrezas, y la aplicación de conocimientos que </a:t>
            </a:r>
            <a:r>
              <a:rPr lang="es-ES" sz="2400" b="1" dirty="0" smtClean="0">
                <a:solidFill>
                  <a:srgbClr val="0070C0"/>
                </a:solidFill>
              </a:rPr>
              <a:t>cruzan transversalmente </a:t>
            </a:r>
            <a:r>
              <a:rPr lang="es-ES" sz="2400" b="1" dirty="0">
                <a:solidFill>
                  <a:srgbClr val="0070C0"/>
                </a:solidFill>
              </a:rPr>
              <a:t>programas educativos, </a:t>
            </a:r>
            <a:r>
              <a:rPr lang="es-ES" sz="2400" dirty="0"/>
              <a:t>que de manera temporal y obligatoria realizan los alumnos </a:t>
            </a:r>
            <a:r>
              <a:rPr lang="es-ES" sz="2400" dirty="0" smtClean="0"/>
              <a:t>o pasantes </a:t>
            </a:r>
            <a:r>
              <a:rPr lang="es-ES" sz="2400" dirty="0"/>
              <a:t>de la Universidad </a:t>
            </a:r>
            <a:r>
              <a:rPr lang="es-ES" sz="2400" u="sng" dirty="0"/>
              <a:t>en beneficio de la propia Universidad, de la sociedad, del Estado la </a:t>
            </a:r>
            <a:r>
              <a:rPr lang="es-ES" sz="2400" u="sng" dirty="0" smtClean="0"/>
              <a:t>nación o </a:t>
            </a:r>
            <a:r>
              <a:rPr lang="es-ES" sz="2400" u="sng" dirty="0"/>
              <a:t>de la humanidad,</a:t>
            </a:r>
            <a:r>
              <a:rPr lang="es-ES" sz="2400" dirty="0"/>
              <a:t> </a:t>
            </a:r>
            <a:r>
              <a:rPr lang="es-ES" sz="2400" b="1" dirty="0">
                <a:solidFill>
                  <a:srgbClr val="0070C0"/>
                </a:solidFill>
              </a:rPr>
              <a:t>a través de los planes y programas de los sectores social, público y privado</a:t>
            </a:r>
            <a:r>
              <a:rPr lang="es-ES" sz="2400" b="1" dirty="0" smtClean="0">
                <a:solidFill>
                  <a:srgbClr val="0070C0"/>
                </a:solidFill>
              </a:rPr>
              <a:t>.</a:t>
            </a:r>
            <a:endParaRPr lang="es-E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78098"/>
          </a:xfrm>
        </p:spPr>
        <p:txBody>
          <a:bodyPr>
            <a:noAutofit/>
          </a:bodyPr>
          <a:lstStyle/>
          <a:p>
            <a:r>
              <a:rPr lang="es-ES" sz="2000" b="1" dirty="0" smtClean="0"/>
              <a:t>Reglamento General para la Prestación de Servicio Social de la Universidad de Guadalajara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352928" cy="5328592"/>
          </a:xfrm>
        </p:spPr>
        <p:txBody>
          <a:bodyPr>
            <a:noAutofit/>
          </a:bodyPr>
          <a:lstStyle/>
          <a:p>
            <a:pPr algn="just"/>
            <a:r>
              <a:rPr lang="es-ES" sz="1800" b="1" dirty="0" smtClean="0"/>
              <a:t>Artíc</a:t>
            </a:r>
            <a:r>
              <a:rPr lang="es-ES" sz="1800" b="1" dirty="0" smtClean="0"/>
              <a:t>ulo </a:t>
            </a:r>
            <a:r>
              <a:rPr lang="es-ES" sz="1800" b="1" dirty="0" smtClean="0"/>
              <a:t>4. </a:t>
            </a:r>
            <a:r>
              <a:rPr lang="es-ES" sz="1800" dirty="0" smtClean="0"/>
              <a:t>El </a:t>
            </a:r>
            <a:r>
              <a:rPr lang="es-ES" sz="1800" dirty="0" smtClean="0"/>
              <a:t>servicio social en la Universidad de Guadalajara, tiene como objetivos:</a:t>
            </a:r>
          </a:p>
          <a:p>
            <a:pPr algn="just"/>
            <a:r>
              <a:rPr lang="es-ES" sz="1800" dirty="0" smtClean="0"/>
              <a:t>I. Extender los beneficios de la educación, de la ciencia y la tecnología, la técnica y la cultura a la sociedad, con el fin de impulsar el </a:t>
            </a:r>
            <a:r>
              <a:rPr lang="es-ES" sz="1800" dirty="0" smtClean="0"/>
              <a:t>desarrollo</a:t>
            </a:r>
            <a:r>
              <a:rPr lang="es-ES" sz="1800" b="1" dirty="0" smtClean="0"/>
              <a:t> </a:t>
            </a:r>
            <a:r>
              <a:rPr lang="es-ES" sz="1800" dirty="0" smtClean="0"/>
              <a:t>sociocultural</a:t>
            </a:r>
            <a:r>
              <a:rPr lang="es-ES" sz="1800" dirty="0"/>
              <a:t>, especialmente de </a:t>
            </a:r>
            <a:r>
              <a:rPr lang="es-ES" sz="1800" dirty="0" smtClean="0"/>
              <a:t>los grupos </a:t>
            </a:r>
            <a:r>
              <a:rPr lang="es-ES" sz="1800" dirty="0"/>
              <a:t>sociales más desprotegidos;</a:t>
            </a:r>
          </a:p>
          <a:p>
            <a:pPr algn="just"/>
            <a:r>
              <a:rPr lang="es-ES" sz="1800" dirty="0"/>
              <a:t>II. Fomentar en el prestador del servicio social, una conciencia de servicio, </a:t>
            </a:r>
            <a:r>
              <a:rPr lang="es-ES" sz="1800" dirty="0" smtClean="0"/>
              <a:t>solidaridad, compromiso </a:t>
            </a:r>
            <a:r>
              <a:rPr lang="es-ES" sz="1800" dirty="0"/>
              <a:t>y reciprocidad a la sociedad a la que pertenece;</a:t>
            </a:r>
          </a:p>
          <a:p>
            <a:pPr algn="just"/>
            <a:r>
              <a:rPr lang="es-ES" sz="1800" dirty="0"/>
              <a:t>III. Fomentar la participación de los alumnos o pasantes en la solución de los </a:t>
            </a:r>
            <a:r>
              <a:rPr lang="es-ES" sz="1800" dirty="0" smtClean="0"/>
              <a:t>problemas prioritarios </a:t>
            </a:r>
            <a:r>
              <a:rPr lang="es-ES" sz="1800" dirty="0"/>
              <a:t>estatales y nacionales;</a:t>
            </a:r>
          </a:p>
          <a:p>
            <a:pPr algn="just"/>
            <a:r>
              <a:rPr lang="es-ES" sz="1800" dirty="0"/>
              <a:t>IV. Promover en los alumnos y pasantes actitudes reflexivas y críticas, y contribuir a </a:t>
            </a:r>
            <a:r>
              <a:rPr lang="es-ES" sz="1800" dirty="0" smtClean="0"/>
              <a:t>la formación </a:t>
            </a:r>
            <a:r>
              <a:rPr lang="es-ES" sz="1800" dirty="0"/>
              <a:t>académica y capacitación profesional del prestador de servicio social;</a:t>
            </a:r>
          </a:p>
          <a:p>
            <a:pPr algn="just"/>
            <a:r>
              <a:rPr lang="es-ES" sz="1800" dirty="0"/>
              <a:t>V. Promover y estimular la participación activa de los prestadores del servicio social, </a:t>
            </a:r>
            <a:r>
              <a:rPr lang="es-ES" sz="1800" dirty="0" smtClean="0"/>
              <a:t>de manera </a:t>
            </a:r>
            <a:r>
              <a:rPr lang="es-ES" sz="1800" dirty="0"/>
              <a:t>que tengan oportunidad de aplicar, verificar y evaluar los </a:t>
            </a:r>
            <a:r>
              <a:rPr lang="es-ES" sz="1800" dirty="0" smtClean="0"/>
              <a:t>conocimientos, habilidades</a:t>
            </a:r>
            <a:r>
              <a:rPr lang="es-ES" sz="1800" dirty="0"/>
              <a:t>, actitudes y valores adquiridos, y,</a:t>
            </a:r>
          </a:p>
          <a:p>
            <a:pPr algn="just"/>
            <a:r>
              <a:rPr lang="es-ES" sz="1800" dirty="0"/>
              <a:t>VI. Fortalecer la vinculación de la Universidad con la socieda</a:t>
            </a:r>
            <a:r>
              <a:rPr lang="es-ES" sz="2000" dirty="0"/>
              <a:t>d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421088"/>
          </a:xfrm>
        </p:spPr>
        <p:txBody>
          <a:bodyPr>
            <a:noAutofit/>
          </a:bodyPr>
          <a:lstStyle/>
          <a:p>
            <a:pPr algn="just"/>
            <a:r>
              <a:rPr lang="es-ES" sz="1800" dirty="0" smtClean="0"/>
              <a:t>Nombre </a:t>
            </a:r>
            <a:r>
              <a:rPr lang="es-ES" sz="1800" dirty="0"/>
              <a:t>del </a:t>
            </a:r>
            <a:r>
              <a:rPr lang="es-ES" sz="1800" dirty="0" smtClean="0"/>
              <a:t>estudiante</a:t>
            </a:r>
            <a:r>
              <a:rPr lang="es-ES" sz="1800" dirty="0"/>
              <a:t>.</a:t>
            </a:r>
          </a:p>
          <a:p>
            <a:pPr algn="just"/>
            <a:r>
              <a:rPr lang="es-ES" sz="1800" dirty="0"/>
              <a:t>Calendario que concluyó sus </a:t>
            </a:r>
            <a:r>
              <a:rPr lang="es-ES" sz="1800" dirty="0" smtClean="0"/>
              <a:t>estudios</a:t>
            </a:r>
            <a:r>
              <a:rPr lang="es-ES" sz="1800" dirty="0"/>
              <a:t>.</a:t>
            </a:r>
          </a:p>
          <a:p>
            <a:pPr algn="just"/>
            <a:r>
              <a:rPr lang="es-ES" sz="1800" dirty="0"/>
              <a:t>Nombre de la </a:t>
            </a:r>
            <a:r>
              <a:rPr lang="es-ES" sz="1800" dirty="0" smtClean="0"/>
              <a:t>Institución </a:t>
            </a:r>
            <a:r>
              <a:rPr lang="es-ES" sz="1800" dirty="0"/>
              <a:t>en la que </a:t>
            </a:r>
            <a:r>
              <a:rPr lang="es-ES" sz="1800" dirty="0" smtClean="0"/>
              <a:t>prestó su Servicio Social.</a:t>
            </a:r>
            <a:endParaRPr lang="es-ES" sz="1800" dirty="0"/>
          </a:p>
          <a:p>
            <a:pPr algn="just"/>
            <a:r>
              <a:rPr lang="es-ES" sz="1800" dirty="0"/>
              <a:t>Breve descripción </a:t>
            </a:r>
            <a:r>
              <a:rPr lang="es-ES" sz="1800" dirty="0" smtClean="0"/>
              <a:t>de la Institución.</a:t>
            </a:r>
            <a:endParaRPr lang="es-ES" sz="1800" dirty="0"/>
          </a:p>
          <a:p>
            <a:pPr algn="just"/>
            <a:r>
              <a:rPr lang="es-ES" sz="1800" dirty="0"/>
              <a:t>Nombre </a:t>
            </a:r>
            <a:r>
              <a:rPr lang="es-ES" sz="1800" dirty="0" smtClean="0"/>
              <a:t>del Responsable del Programa de Servicio Social, en la Institución.</a:t>
            </a:r>
            <a:endParaRPr lang="es-ES" sz="1800" dirty="0"/>
          </a:p>
          <a:p>
            <a:pPr algn="just"/>
            <a:r>
              <a:rPr lang="es-ES" sz="1800" dirty="0"/>
              <a:t>Teléfono de la </a:t>
            </a:r>
            <a:r>
              <a:rPr lang="es-ES" sz="1800" dirty="0" smtClean="0"/>
              <a:t>Institución.</a:t>
            </a:r>
            <a:endParaRPr lang="es-ES" sz="1800" dirty="0"/>
          </a:p>
          <a:p>
            <a:pPr algn="just"/>
            <a:r>
              <a:rPr lang="es-ES" sz="1800" dirty="0" smtClean="0"/>
              <a:t>Nombre del Proyecto Realizado.</a:t>
            </a:r>
            <a:endParaRPr lang="es-ES" sz="1800" dirty="0"/>
          </a:p>
          <a:p>
            <a:pPr algn="just"/>
            <a:r>
              <a:rPr lang="es-ES" sz="1800" b="1" dirty="0" smtClean="0"/>
              <a:t>Informes de Servicio Social.</a:t>
            </a:r>
            <a:endParaRPr lang="es-ES" sz="1800" dirty="0" smtClean="0"/>
          </a:p>
          <a:p>
            <a:pPr algn="just"/>
            <a:r>
              <a:rPr lang="es-ES" sz="1800" dirty="0"/>
              <a:t> </a:t>
            </a:r>
            <a:r>
              <a:rPr lang="es-ES" sz="1800" dirty="0" smtClean="0"/>
              <a:t>Mayor reto.</a:t>
            </a:r>
            <a:endParaRPr lang="es-ES" sz="1800" dirty="0"/>
          </a:p>
          <a:p>
            <a:pPr algn="just"/>
            <a:r>
              <a:rPr lang="es-ES" sz="1800" dirty="0"/>
              <a:t> </a:t>
            </a:r>
            <a:r>
              <a:rPr lang="es-ES" sz="1800" dirty="0" smtClean="0"/>
              <a:t>Mayor dificultad.</a:t>
            </a:r>
            <a:endParaRPr lang="es-ES" sz="1800" dirty="0"/>
          </a:p>
          <a:p>
            <a:pPr algn="just"/>
            <a:r>
              <a:rPr lang="es-ES" sz="1800" dirty="0"/>
              <a:t> </a:t>
            </a:r>
            <a:r>
              <a:rPr lang="es-ES" sz="1800" dirty="0" smtClean="0"/>
              <a:t>Descripción del Impacto del </a:t>
            </a:r>
            <a:r>
              <a:rPr lang="es-ES" sz="1800" dirty="0"/>
              <a:t>P</a:t>
            </a:r>
            <a:r>
              <a:rPr lang="es-ES" sz="1800" dirty="0" smtClean="0"/>
              <a:t>royecto Realizado en una Comunidad.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378</Words>
  <Application>Microsoft Office PowerPoint</Application>
  <PresentationFormat>Presentación en pantalla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Comité de Titulación de la Licenciatura en Sistemas de Información</vt:lpstr>
      <vt:lpstr>Informe de Servicio Social</vt:lpstr>
      <vt:lpstr>Reglamento General para la Prestación de Servicio Social de la Universidad de Guadalajara</vt:lpstr>
      <vt:lpstr>Reglamento General para la Prestación de Servicio Social de la Universidad de Guadalajara</vt:lpstr>
      <vt:lpstr>Requisitos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Titulación de la Licenciatura en sistemas de Información</dc:title>
  <dc:creator>Guillermo Cruz</dc:creator>
  <cp:lastModifiedBy>Guillermo Cruz</cp:lastModifiedBy>
  <cp:revision>7</cp:revision>
  <dcterms:created xsi:type="dcterms:W3CDTF">2010-10-01T14:41:15Z</dcterms:created>
  <dcterms:modified xsi:type="dcterms:W3CDTF">2010-10-01T15:26:14Z</dcterms:modified>
</cp:coreProperties>
</file>