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8" r:id="rId3"/>
    <p:sldId id="256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058400" cy="7772400"/>
  <p:notesSz cx="6858000" cy="9144000"/>
  <p:defaultTextStyle>
    <a:defPPr>
      <a:defRPr lang="es-E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728" y="7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772F7-ED0A-E545-A005-5A1F71462C6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3D65D-7DFE-1D4C-85E9-9E290FF401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74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87DA5FC9-35ED-5647-BBE3-60C18A8888AE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28C4237-CC1E-E946-9AE4-90CC72A30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65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87DA5FC9-35ED-5647-BBE3-60C18A8888AE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28C4237-CC1E-E946-9AE4-90CC72A30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31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87DA5FC9-35ED-5647-BBE3-60C18A8888AE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28C4237-CC1E-E946-9AE4-90CC72A30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45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31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2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51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38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65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26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897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0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87DA5FC9-35ED-5647-BBE3-60C18A8888AE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28C4237-CC1E-E946-9AE4-90CC72A30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788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28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863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51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  <a:prstGeom prst="rect">
            <a:avLst/>
          </a:prstGeom>
        </p:spPr>
        <p:txBody>
          <a:bodyPr lIns="101882" tIns="50941" rIns="101882" bIns="50941" anchor="t"/>
          <a:lstStyle>
            <a:lvl1pPr algn="l">
              <a:defRPr sz="45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87DA5FC9-35ED-5647-BBE3-60C18A8888AE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28C4237-CC1E-E946-9AE4-90CC72A30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42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87DA5FC9-35ED-5647-BBE3-60C18A8888AE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28C4237-CC1E-E946-9AE4-90CC72A30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86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87DA5FC9-35ED-5647-BBE3-60C18A8888AE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28C4237-CC1E-E946-9AE4-90CC72A30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97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87DA5FC9-35ED-5647-BBE3-60C18A8888AE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28C4237-CC1E-E946-9AE4-90CC72A30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28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87DA5FC9-35ED-5647-BBE3-60C18A8888AE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28C4237-CC1E-E946-9AE4-90CC72A30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63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87DA5FC9-35ED-5647-BBE3-60C18A8888AE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28C4237-CC1E-E946-9AE4-90CC72A30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32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87DA5FC9-35ED-5647-BBE3-60C18A8888AE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28C4237-CC1E-E946-9AE4-90CC72A30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05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positiva_texto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4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D9225-3CDE-D146-AFC6-5AC183D4BD84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E6C0-89D7-C74C-8828-58EDEA2EC4C9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Diapositiva_titulo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cea.udg.mx/es/acerca-de-cucea/directorio/Divisi%C3%B3n-de-Gesti%C3%B3n-Empresaria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cea.udg.mx/es/acerca-de-cucea/directorio/Departamento-de-Administraci%C3%B3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SESIÓN DE BIENVENIDA ALUMNOS DE PRIMER INGRESO </a:t>
            </a:r>
            <a:br>
              <a:rPr lang="es-MX" dirty="0" smtClean="0"/>
            </a:br>
            <a:r>
              <a:rPr lang="es-MX" dirty="0" smtClean="0"/>
              <a:t>licenciatura en relaciones Públicas y comunicación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8000" dirty="0" smtClean="0">
                <a:solidFill>
                  <a:schemeClr val="tx1"/>
                </a:solidFill>
              </a:rPr>
              <a:t>2017- A</a:t>
            </a:r>
            <a:endParaRPr lang="es-E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6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PÁGINA WEB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11" r="45577" b="12209"/>
          <a:stretch/>
        </p:blipFill>
        <p:spPr>
          <a:xfrm>
            <a:off x="251460" y="1219200"/>
            <a:ext cx="9555480" cy="611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49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920" y="1491916"/>
            <a:ext cx="9052560" cy="5451069"/>
          </a:xfrm>
        </p:spPr>
        <p:txBody>
          <a:bodyPr/>
          <a:lstStyle/>
          <a:p>
            <a:r>
              <a:rPr lang="es-MX" b="1" dirty="0">
                <a:solidFill>
                  <a:srgbClr val="1995E4"/>
                </a:solidFill>
                <a:latin typeface="Corbel"/>
                <a:cs typeface="Corbel"/>
              </a:rPr>
              <a:t>OFERTA ACADEMICA-LICENCIATURAS </a:t>
            </a:r>
            <a:r>
              <a:rPr lang="es-MX" b="1" dirty="0" smtClean="0">
                <a:solidFill>
                  <a:srgbClr val="1995E4"/>
                </a:solidFill>
                <a:latin typeface="Corbel"/>
                <a:cs typeface="Corbel"/>
              </a:rPr>
              <a:t>– RELACIONES PÚBLICAS Y COMUNICACIÓN.</a:t>
            </a:r>
          </a:p>
          <a:p>
            <a:endParaRPr lang="es-MX" b="1" dirty="0">
              <a:solidFill>
                <a:srgbClr val="1995E4"/>
              </a:solidFill>
              <a:latin typeface="Corbel"/>
              <a:cs typeface="Corbel"/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401" t="12041" r="36330" b="6353"/>
          <a:stretch/>
        </p:blipFill>
        <p:spPr>
          <a:xfrm>
            <a:off x="4758890" y="2787316"/>
            <a:ext cx="4796590" cy="42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AGENDA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920" y="1813561"/>
            <a:ext cx="9052560" cy="1170272"/>
          </a:xfrm>
        </p:spPr>
        <p:txBody>
          <a:bodyPr/>
          <a:lstStyle/>
          <a:p>
            <a:pPr algn="r"/>
            <a:r>
              <a:rPr lang="es-MX" dirty="0">
                <a:solidFill>
                  <a:srgbClr val="FF9900"/>
                </a:solidFill>
                <a:latin typeface="Tw Cen MT" pitchFamily="34" charset="0"/>
              </a:rPr>
              <a:t>INGRESA A: http://www.siiau.udg.mx/</a:t>
            </a:r>
            <a:br>
              <a:rPr lang="es-MX" dirty="0">
                <a:solidFill>
                  <a:srgbClr val="FF9900"/>
                </a:solidFill>
                <a:latin typeface="Tw Cen MT" pitchFamily="34" charset="0"/>
              </a:rPr>
            </a:br>
            <a:r>
              <a:rPr lang="es-MX" dirty="0" smtClean="0">
                <a:solidFill>
                  <a:srgbClr val="FF9900"/>
                </a:solidFill>
                <a:latin typeface="Tw Cen MT" pitchFamily="34" charset="0"/>
              </a:rPr>
              <a:t>DA </a:t>
            </a:r>
            <a:r>
              <a:rPr lang="es-MX" dirty="0">
                <a:solidFill>
                  <a:srgbClr val="FF9900"/>
                </a:solidFill>
                <a:latin typeface="Tw Cen MT" pitchFamily="34" charset="0"/>
              </a:rPr>
              <a:t>CLICK EN SISTEMA ESCOLAR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" y="2983833"/>
            <a:ext cx="9111916" cy="410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cto de flecha 8"/>
          <p:cNvCxnSpPr/>
          <p:nvPr/>
        </p:nvCxnSpPr>
        <p:spPr>
          <a:xfrm>
            <a:off x="382137" y="2674961"/>
            <a:ext cx="1446663" cy="20062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96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solidFill>
                  <a:srgbClr val="1995E4"/>
                </a:solidFill>
                <a:latin typeface="Corbel"/>
                <a:cs typeface="Corbel"/>
              </a:rPr>
              <a:t>Ingresa tu código y tu NIP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r="29655" b="44939"/>
          <a:stretch/>
        </p:blipFill>
        <p:spPr bwMode="auto">
          <a:xfrm>
            <a:off x="395785" y="2873481"/>
            <a:ext cx="9498842" cy="427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cto de flecha 6"/>
          <p:cNvCxnSpPr/>
          <p:nvPr/>
        </p:nvCxnSpPr>
        <p:spPr>
          <a:xfrm>
            <a:off x="3179928" y="2511188"/>
            <a:ext cx="2251881" cy="2388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AGENDA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3200" u="sng" dirty="0">
                <a:solidFill>
                  <a:srgbClr val="FF9900"/>
                </a:solidFill>
                <a:latin typeface="Tw Cen MT" pitchFamily="34" charset="0"/>
              </a:rPr>
              <a:t>1. </a:t>
            </a:r>
            <a:r>
              <a:rPr lang="es-MX" sz="3200" dirty="0">
                <a:solidFill>
                  <a:srgbClr val="FF9900"/>
                </a:solidFill>
                <a:latin typeface="Tw Cen MT" pitchFamily="34" charset="0"/>
              </a:rPr>
              <a:t>EN LA PARTE SUPERIOR IZQUIERDA DA CLICK EN REGISTRO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sz="3200" u="sng" dirty="0">
                <a:solidFill>
                  <a:srgbClr val="FF9900"/>
                </a:solidFill>
                <a:latin typeface="Tw Cen MT" pitchFamily="34" charset="0"/>
              </a:rPr>
              <a:t>2</a:t>
            </a:r>
            <a:r>
              <a:rPr lang="es-MX" sz="3200" dirty="0">
                <a:solidFill>
                  <a:srgbClr val="FF9900"/>
                </a:solidFill>
                <a:latin typeface="Tw Cen MT" pitchFamily="34" charset="0"/>
              </a:rPr>
              <a:t>. DA CLICK EN AGENDA</a:t>
            </a:r>
          </a:p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r="84897" b="58639"/>
          <a:stretch/>
        </p:blipFill>
        <p:spPr bwMode="auto">
          <a:xfrm>
            <a:off x="502920" y="3370997"/>
            <a:ext cx="3850716" cy="35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86372" b="56779"/>
          <a:stretch/>
        </p:blipFill>
        <p:spPr bwMode="auto">
          <a:xfrm>
            <a:off x="5268036" y="3370997"/>
            <a:ext cx="4558351" cy="377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cto de flecha 8"/>
          <p:cNvCxnSpPr/>
          <p:nvPr/>
        </p:nvCxnSpPr>
        <p:spPr>
          <a:xfrm>
            <a:off x="5691116" y="2961564"/>
            <a:ext cx="818866" cy="2088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9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HORARIO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sz="3200" u="sng" dirty="0">
                <a:solidFill>
                  <a:srgbClr val="FF9900"/>
                </a:solidFill>
                <a:latin typeface="Tw Cen MT" pitchFamily="34" charset="0"/>
              </a:rPr>
              <a:t>1</a:t>
            </a:r>
            <a:r>
              <a:rPr lang="es-MX" sz="3200" dirty="0">
                <a:solidFill>
                  <a:srgbClr val="FF9900"/>
                </a:solidFill>
                <a:latin typeface="Tw Cen MT" pitchFamily="34" charset="0"/>
              </a:rPr>
              <a:t>. DA CLICK EN HORARIO</a:t>
            </a: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sz="3200" u="sng" dirty="0">
                <a:solidFill>
                  <a:srgbClr val="FF9900"/>
                </a:solidFill>
                <a:latin typeface="Tw Cen MT" pitchFamily="34" charset="0"/>
              </a:rPr>
              <a:t>2</a:t>
            </a:r>
            <a:r>
              <a:rPr lang="es-MX" sz="3200" dirty="0">
                <a:solidFill>
                  <a:srgbClr val="FF9900"/>
                </a:solidFill>
                <a:latin typeface="Tw Cen MT" pitchFamily="34" charset="0"/>
              </a:rPr>
              <a:t>. SE DESPLEGARÁ TU HORARIO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86372" b="56779"/>
          <a:stretch/>
        </p:blipFill>
        <p:spPr bwMode="auto">
          <a:xfrm>
            <a:off x="641445" y="2947916"/>
            <a:ext cx="369854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18207" r="1207" b="5104"/>
          <a:stretch/>
        </p:blipFill>
        <p:spPr bwMode="auto">
          <a:xfrm>
            <a:off x="4478513" y="2947916"/>
            <a:ext cx="5371926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recto de flecha 7"/>
          <p:cNvCxnSpPr/>
          <p:nvPr/>
        </p:nvCxnSpPr>
        <p:spPr>
          <a:xfrm>
            <a:off x="335280" y="2456597"/>
            <a:ext cx="1302451" cy="2374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41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614148"/>
            <a:ext cx="9052560" cy="681251"/>
          </a:xfrm>
        </p:spPr>
        <p:txBody>
          <a:bodyPr/>
          <a:lstStyle/>
          <a:p>
            <a:r>
              <a:rPr lang="es-MX" sz="3600" b="1" dirty="0">
                <a:solidFill>
                  <a:schemeClr val="bg1"/>
                </a:solidFill>
                <a:latin typeface="Corbel"/>
                <a:cs typeface="Corbel"/>
              </a:rPr>
              <a:t>Procedimiento para el llenado de encuestas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sz="1800" dirty="0">
                <a:solidFill>
                  <a:schemeClr val="tx2"/>
                </a:solidFill>
              </a:rPr>
              <a:t>Podrás contestar la encuesta donde </a:t>
            </a:r>
            <a:r>
              <a:rPr lang="es-MX" sz="1800" b="1" dirty="0">
                <a:solidFill>
                  <a:schemeClr val="tx2"/>
                </a:solidFill>
              </a:rPr>
              <a:t>evaluarás el desempeño de tus profesores, en los cursos que estás registrado.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s-MX" sz="1600" dirty="0"/>
              <a:t>Ingresar a: </a:t>
            </a:r>
            <a:r>
              <a:rPr lang="es-MX" sz="1600" dirty="0">
                <a:solidFill>
                  <a:srgbClr val="1995E4"/>
                </a:solidFill>
              </a:rPr>
              <a:t>http://www.siiau.udg.mx/html/principal.html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s-MX" sz="1600" dirty="0"/>
              <a:t>Elegir la opción Sistema Escolar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s-MX" sz="1600" dirty="0"/>
              <a:t>Buscar e ingresar con el código y NIP. </a:t>
            </a:r>
            <a:r>
              <a:rPr lang="es-MX" sz="1600" b="1" dirty="0"/>
              <a:t>Personal. </a:t>
            </a:r>
            <a:endParaRPr lang="es-MX" sz="1600" dirty="0"/>
          </a:p>
          <a:p>
            <a:pPr marL="214313" indent="-214313">
              <a:buFont typeface="Arial" pitchFamily="34" charset="0"/>
              <a:buChar char="•"/>
            </a:pPr>
            <a:r>
              <a:rPr lang="es-MX" sz="1600" dirty="0"/>
              <a:t>En el menú principal, elegir la opción </a:t>
            </a:r>
            <a:r>
              <a:rPr lang="es-MX" sz="1600" b="1" dirty="0"/>
              <a:t>"Servicios“.</a:t>
            </a:r>
            <a:endParaRPr lang="es-MX" sz="1600" dirty="0"/>
          </a:p>
          <a:p>
            <a:pPr marL="214313" indent="-214313">
              <a:buFont typeface="Arial" pitchFamily="34" charset="0"/>
              <a:buChar char="•"/>
            </a:pPr>
            <a:r>
              <a:rPr lang="es-MX" sz="1600" dirty="0"/>
              <a:t>Luego, buscar la opción </a:t>
            </a:r>
            <a:r>
              <a:rPr lang="es-MX" sz="1600" b="1" dirty="0"/>
              <a:t>"Encuestas"</a:t>
            </a:r>
            <a:r>
              <a:rPr lang="es-MX" sz="1600" dirty="0"/>
              <a:t> y entrar.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s-MX" sz="1600" dirty="0"/>
              <a:t>Buscar las encuestas: </a:t>
            </a:r>
            <a:r>
              <a:rPr lang="es-MX" sz="1600" i="1" dirty="0"/>
              <a:t>Encuesta para estudiantes del CUCEA.</a:t>
            </a:r>
            <a:endParaRPr lang="es-MX" sz="1600" dirty="0"/>
          </a:p>
          <a:p>
            <a:endParaRPr lang="es-ES" sz="1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sz="1800" b="1" i="1" dirty="0">
                <a:solidFill>
                  <a:srgbClr val="FF9900"/>
                </a:solidFill>
              </a:rPr>
              <a:t>Nota:</a:t>
            </a:r>
            <a:endParaRPr lang="es-MX" sz="1800" dirty="0">
              <a:solidFill>
                <a:srgbClr val="FF9900"/>
              </a:solidFill>
            </a:endParaRPr>
          </a:p>
          <a:p>
            <a:r>
              <a:rPr lang="es-MX" sz="1800" dirty="0"/>
              <a:t>Verificar que el status de las encuestas cambie de </a:t>
            </a:r>
            <a:r>
              <a:rPr lang="es-MX" sz="1800" b="1" dirty="0"/>
              <a:t>"Contestar"</a:t>
            </a:r>
            <a:r>
              <a:rPr lang="es-MX" sz="1800" dirty="0"/>
              <a:t> a </a:t>
            </a:r>
            <a:r>
              <a:rPr lang="es-MX" sz="1800" b="1" dirty="0"/>
              <a:t>"Contestada".</a:t>
            </a:r>
            <a:endParaRPr lang="es-MX" sz="1800" dirty="0"/>
          </a:p>
          <a:p>
            <a:r>
              <a:rPr lang="es-MX" sz="1800" dirty="0"/>
              <a:t> Una vez contestados todos los cuestionamientos podrás pulsar </a:t>
            </a:r>
            <a:r>
              <a:rPr lang="es-MX" sz="1800" b="1" dirty="0"/>
              <a:t>"Salir del sistema".</a:t>
            </a:r>
            <a:endParaRPr lang="es-MX" sz="1800" dirty="0"/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73479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>
                <a:solidFill>
                  <a:schemeClr val="bg1"/>
                </a:solidFill>
                <a:latin typeface="Tw Cen MT" pitchFamily="34" charset="0"/>
              </a:rPr>
              <a:t>ART. 33, ART. 34, ART.35</a:t>
            </a:r>
            <a:br>
              <a:rPr lang="es-MX" sz="2400" b="1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es-MX" sz="1600" b="1" dirty="0">
                <a:solidFill>
                  <a:schemeClr val="bg1"/>
                </a:solidFill>
                <a:latin typeface="Tw Cen MT" pitchFamily="34" charset="0"/>
              </a:rPr>
              <a:t>Reglamento de Evaluación y Promoción de Alumnos de la Universidad de Guadalajara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/>
            </a:r>
            <a:br>
              <a:rPr lang="es-MX" sz="1600" b="1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</a:br>
            <a:endParaRPr lang="es-ES" sz="1600" dirty="0"/>
          </a:p>
        </p:txBody>
      </p:sp>
      <p:grpSp>
        <p:nvGrpSpPr>
          <p:cNvPr id="5" name="7 Grupo"/>
          <p:cNvGrpSpPr/>
          <p:nvPr/>
        </p:nvGrpSpPr>
        <p:grpSpPr>
          <a:xfrm>
            <a:off x="641445" y="2015230"/>
            <a:ext cx="8914035" cy="4494751"/>
            <a:chOff x="107504" y="1052736"/>
            <a:chExt cx="9036496" cy="5112568"/>
          </a:xfrm>
        </p:grpSpPr>
        <p:sp>
          <p:nvSpPr>
            <p:cNvPr id="6" name="8 CuadroTexto"/>
            <p:cNvSpPr txBox="1"/>
            <p:nvPr/>
          </p:nvSpPr>
          <p:spPr>
            <a:xfrm>
              <a:off x="1043608" y="1340768"/>
              <a:ext cx="1512168" cy="47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350" b="1" dirty="0"/>
                <a:t>Materia X</a:t>
              </a:r>
            </a:p>
          </p:txBody>
        </p:sp>
        <p:sp>
          <p:nvSpPr>
            <p:cNvPr id="7" name="9 CuadroTexto"/>
            <p:cNvSpPr txBox="1"/>
            <p:nvPr/>
          </p:nvSpPr>
          <p:spPr>
            <a:xfrm>
              <a:off x="2195736" y="1052736"/>
              <a:ext cx="1224136" cy="404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solidFill>
                    <a:srgbClr val="FF9900"/>
                  </a:solidFill>
                </a:rPr>
                <a:t>ORDINARIO</a:t>
              </a:r>
            </a:p>
          </p:txBody>
        </p:sp>
        <p:sp>
          <p:nvSpPr>
            <p:cNvPr id="8" name="10 CuadroTexto"/>
            <p:cNvSpPr txBox="1"/>
            <p:nvPr/>
          </p:nvSpPr>
          <p:spPr>
            <a:xfrm>
              <a:off x="2339752" y="1340768"/>
              <a:ext cx="864096" cy="58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1A93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</a:p>
          </p:txBody>
        </p:sp>
        <p:sp>
          <p:nvSpPr>
            <p:cNvPr id="9" name="11 CuadroTexto"/>
            <p:cNvSpPr txBox="1"/>
            <p:nvPr/>
          </p:nvSpPr>
          <p:spPr>
            <a:xfrm>
              <a:off x="3491880" y="1052736"/>
              <a:ext cx="1872208" cy="404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solidFill>
                    <a:srgbClr val="FF9900"/>
                  </a:solidFill>
                </a:rPr>
                <a:t>EXTRAORDINARIO</a:t>
              </a:r>
            </a:p>
          </p:txBody>
        </p:sp>
        <p:sp>
          <p:nvSpPr>
            <p:cNvPr id="10" name="12 CuadroTexto"/>
            <p:cNvSpPr txBox="1"/>
            <p:nvPr/>
          </p:nvSpPr>
          <p:spPr>
            <a:xfrm>
              <a:off x="3707904" y="1340768"/>
              <a:ext cx="864096" cy="58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1A93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</a:p>
          </p:txBody>
        </p:sp>
        <p:sp>
          <p:nvSpPr>
            <p:cNvPr id="11" name="13 Flecha doblada hacia arriba"/>
            <p:cNvSpPr/>
            <p:nvPr/>
          </p:nvSpPr>
          <p:spPr>
            <a:xfrm rot="5400000">
              <a:off x="4211960" y="2060848"/>
              <a:ext cx="360040" cy="504056"/>
            </a:xfrm>
            <a:prstGeom prst="bentUp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12" name="14 CuadroTexto"/>
            <p:cNvSpPr txBox="1"/>
            <p:nvPr/>
          </p:nvSpPr>
          <p:spPr>
            <a:xfrm>
              <a:off x="4860032" y="2132855"/>
              <a:ext cx="2736304" cy="73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solidFill>
                    <a:srgbClr val="1A93FC"/>
                  </a:solidFill>
                </a:rPr>
                <a:t>CURSAR EN EL SEMESTRE </a:t>
              </a:r>
              <a:r>
                <a:rPr lang="es-MX" sz="1350" b="1" u="sng" dirty="0">
                  <a:solidFill>
                    <a:srgbClr val="1A93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INMEDIATO</a:t>
              </a:r>
            </a:p>
          </p:txBody>
        </p:sp>
        <p:sp>
          <p:nvSpPr>
            <p:cNvPr id="13" name="15 CuadroTexto"/>
            <p:cNvSpPr txBox="1"/>
            <p:nvPr/>
          </p:nvSpPr>
          <p:spPr>
            <a:xfrm>
              <a:off x="7740352" y="3501008"/>
              <a:ext cx="1152128" cy="47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350" b="1" dirty="0"/>
                <a:t>ART. 33</a:t>
              </a:r>
            </a:p>
          </p:txBody>
        </p:sp>
        <p:sp>
          <p:nvSpPr>
            <p:cNvPr id="14" name="16 CuadroTexto"/>
            <p:cNvSpPr txBox="1"/>
            <p:nvPr/>
          </p:nvSpPr>
          <p:spPr>
            <a:xfrm>
              <a:off x="4860032" y="2780927"/>
              <a:ext cx="1224136" cy="404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solidFill>
                    <a:srgbClr val="FD7639"/>
                  </a:solidFill>
                </a:rPr>
                <a:t>ORDINARIO</a:t>
              </a:r>
            </a:p>
          </p:txBody>
        </p:sp>
        <p:sp>
          <p:nvSpPr>
            <p:cNvPr id="15" name="17 CuadroTexto"/>
            <p:cNvSpPr txBox="1"/>
            <p:nvPr/>
          </p:nvSpPr>
          <p:spPr>
            <a:xfrm>
              <a:off x="6300192" y="2780927"/>
              <a:ext cx="1872208" cy="404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solidFill>
                    <a:srgbClr val="FD7639"/>
                  </a:solidFill>
                </a:rPr>
                <a:t>EXTRAORDINARIO</a:t>
              </a:r>
            </a:p>
          </p:txBody>
        </p:sp>
        <p:sp>
          <p:nvSpPr>
            <p:cNvPr id="16" name="18 CuadroTexto"/>
            <p:cNvSpPr txBox="1"/>
            <p:nvPr/>
          </p:nvSpPr>
          <p:spPr>
            <a:xfrm>
              <a:off x="5004048" y="3068960"/>
              <a:ext cx="864096" cy="58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</a:p>
          </p:txBody>
        </p:sp>
        <p:sp>
          <p:nvSpPr>
            <p:cNvPr id="17" name="23 CuadroTexto"/>
            <p:cNvSpPr txBox="1"/>
            <p:nvPr/>
          </p:nvSpPr>
          <p:spPr>
            <a:xfrm>
              <a:off x="6660232" y="3068960"/>
              <a:ext cx="864096" cy="58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</a:p>
          </p:txBody>
        </p:sp>
        <p:sp>
          <p:nvSpPr>
            <p:cNvPr id="18" name="24 CuadroTexto"/>
            <p:cNvSpPr txBox="1"/>
            <p:nvPr/>
          </p:nvSpPr>
          <p:spPr>
            <a:xfrm>
              <a:off x="539552" y="4293096"/>
              <a:ext cx="1152128" cy="47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350" b="1" dirty="0"/>
                <a:t>ART. 34</a:t>
              </a:r>
            </a:p>
          </p:txBody>
        </p:sp>
        <p:sp>
          <p:nvSpPr>
            <p:cNvPr id="19" name="25 Flecha abajo"/>
            <p:cNvSpPr/>
            <p:nvPr/>
          </p:nvSpPr>
          <p:spPr>
            <a:xfrm rot="6996499">
              <a:off x="7291497" y="3355694"/>
              <a:ext cx="279327" cy="457044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20" name="26 CuadroTexto"/>
            <p:cNvSpPr txBox="1"/>
            <p:nvPr/>
          </p:nvSpPr>
          <p:spPr>
            <a:xfrm>
              <a:off x="5796136" y="4437113"/>
              <a:ext cx="1224136" cy="404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solidFill>
                    <a:schemeClr val="accent6">
                      <a:lumMod val="75000"/>
                    </a:schemeClr>
                  </a:solidFill>
                </a:rPr>
                <a:t>ORDINARIO</a:t>
              </a:r>
            </a:p>
          </p:txBody>
        </p:sp>
        <p:sp>
          <p:nvSpPr>
            <p:cNvPr id="21" name="27 CuadroTexto"/>
            <p:cNvSpPr txBox="1"/>
            <p:nvPr/>
          </p:nvSpPr>
          <p:spPr>
            <a:xfrm>
              <a:off x="6012160" y="4725145"/>
              <a:ext cx="864096" cy="58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</a:p>
          </p:txBody>
        </p:sp>
        <p:sp>
          <p:nvSpPr>
            <p:cNvPr id="22" name="28 CuadroTexto"/>
            <p:cNvSpPr txBox="1"/>
            <p:nvPr/>
          </p:nvSpPr>
          <p:spPr>
            <a:xfrm>
              <a:off x="6804248" y="5445224"/>
              <a:ext cx="1152128" cy="47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350" b="1" dirty="0">
                  <a:solidFill>
                    <a:srgbClr val="FF9900"/>
                  </a:solidFill>
                </a:rPr>
                <a:t>ART. 35</a:t>
              </a:r>
            </a:p>
          </p:txBody>
        </p:sp>
        <p:sp>
          <p:nvSpPr>
            <p:cNvPr id="23" name="29 Flecha abajo"/>
            <p:cNvSpPr/>
            <p:nvPr/>
          </p:nvSpPr>
          <p:spPr>
            <a:xfrm rot="14759900">
              <a:off x="5011053" y="4302150"/>
              <a:ext cx="288032" cy="1148262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cxnSp>
          <p:nvCxnSpPr>
            <p:cNvPr id="24" name="30 Conector recto"/>
            <p:cNvCxnSpPr/>
            <p:nvPr/>
          </p:nvCxnSpPr>
          <p:spPr>
            <a:xfrm>
              <a:off x="107504" y="1916832"/>
              <a:ext cx="8568952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31 Conector recto"/>
            <p:cNvCxnSpPr/>
            <p:nvPr/>
          </p:nvCxnSpPr>
          <p:spPr>
            <a:xfrm>
              <a:off x="107504" y="4005064"/>
              <a:ext cx="8568952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32 CuadroTexto"/>
            <p:cNvSpPr txBox="1"/>
            <p:nvPr/>
          </p:nvSpPr>
          <p:spPr>
            <a:xfrm>
              <a:off x="6911752" y="3717032"/>
              <a:ext cx="2232248" cy="441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rgbClr val="FFC000"/>
                  </a:solidFill>
                </a:rPr>
                <a:t>BAJA</a:t>
              </a:r>
            </a:p>
          </p:txBody>
        </p:sp>
        <p:sp>
          <p:nvSpPr>
            <p:cNvPr id="27" name="33 CuadroTexto"/>
            <p:cNvSpPr txBox="1"/>
            <p:nvPr/>
          </p:nvSpPr>
          <p:spPr>
            <a:xfrm>
              <a:off x="899592" y="4725145"/>
              <a:ext cx="2016224" cy="919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latin typeface="Century Gothic" pitchFamily="34" charset="0"/>
                </a:rPr>
                <a:t>Solicitar ultima oportunidad ( no se concede siempre)</a:t>
              </a:r>
            </a:p>
          </p:txBody>
        </p:sp>
        <p:sp>
          <p:nvSpPr>
            <p:cNvPr id="28" name="34 Cerrar llave"/>
            <p:cNvSpPr/>
            <p:nvPr/>
          </p:nvSpPr>
          <p:spPr>
            <a:xfrm>
              <a:off x="2555776" y="4293096"/>
              <a:ext cx="432048" cy="1872208"/>
            </a:xfrm>
            <a:prstGeom prst="righ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29" name="35 CuadroTexto"/>
            <p:cNvSpPr txBox="1"/>
            <p:nvPr/>
          </p:nvSpPr>
          <p:spPr>
            <a:xfrm>
              <a:off x="3059832" y="4662428"/>
              <a:ext cx="1584176" cy="1176869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Estar condicionado a aprobar en ordinario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31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-3780"/>
            <a:ext cx="9052560" cy="1295400"/>
          </a:xfrm>
        </p:spPr>
        <p:txBody>
          <a:bodyPr/>
          <a:lstStyle/>
          <a:p>
            <a:r>
              <a:rPr lang="es-MX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NIVELACIÓN PARA MATEMÁTICAS</a:t>
            </a:r>
            <a:r>
              <a:rPr lang="es-MX" sz="2800" dirty="0">
                <a:solidFill>
                  <a:srgbClr val="1A93FC"/>
                </a:solidFill>
              </a:rPr>
              <a:t/>
            </a:r>
            <a:br>
              <a:rPr lang="es-MX" sz="2800" dirty="0">
                <a:solidFill>
                  <a:srgbClr val="1A93FC"/>
                </a:solidFill>
              </a:rPr>
            </a:b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" y="2674960"/>
            <a:ext cx="1351128" cy="1828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El aspirante es admitido a los programas de licenciatura del CUCEA</a:t>
            </a:r>
          </a:p>
        </p:txBody>
      </p:sp>
      <p:sp>
        <p:nvSpPr>
          <p:cNvPr id="7" name="Elipse 6"/>
          <p:cNvSpPr/>
          <p:nvPr/>
        </p:nvSpPr>
        <p:spPr>
          <a:xfrm>
            <a:off x="2019869" y="2674960"/>
            <a:ext cx="1487606" cy="1924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sz="1100" dirty="0">
                <a:ea typeface="Calibri" panose="020F0502020204030204" pitchFamily="34" charset="0"/>
                <a:cs typeface="Times New Roman" panose="02020603050405020304" pitchFamily="18" charset="0"/>
              </a:rPr>
              <a:t>El alumno presenta una evaluación diagnóstica de matemáticas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1460310" y="3603009"/>
            <a:ext cx="409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2756848" y="4790364"/>
            <a:ext cx="13648" cy="327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2756848" y="2306472"/>
            <a:ext cx="0" cy="2456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2388358" y="1787857"/>
            <a:ext cx="1119117" cy="5186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APRUEBA </a:t>
            </a:r>
            <a:endParaRPr lang="es-ES" sz="1100" dirty="0"/>
          </a:p>
        </p:txBody>
      </p:sp>
      <p:sp>
        <p:nvSpPr>
          <p:cNvPr id="21" name="Elipse 20"/>
          <p:cNvSpPr/>
          <p:nvPr/>
        </p:nvSpPr>
        <p:spPr>
          <a:xfrm>
            <a:off x="2210938" y="5295331"/>
            <a:ext cx="1392072" cy="6414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NO APRUEBA </a:t>
            </a:r>
            <a:endParaRPr lang="es-ES" sz="1600" dirty="0"/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3603009" y="2074460"/>
            <a:ext cx="5049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3753134" y="5650173"/>
            <a:ext cx="354842" cy="13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4285397" y="1883391"/>
            <a:ext cx="1542197" cy="6687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sz="1400">
                <a:ea typeface="Calibri" panose="020F0502020204030204" pitchFamily="34" charset="0"/>
                <a:cs typeface="Times New Roman" panose="02020603050405020304" pitchFamily="18" charset="0"/>
              </a:rPr>
              <a:t>Cursa la materia de Matemáticas I</a:t>
            </a:r>
            <a:endParaRPr lang="es-MX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285397" y="5527343"/>
            <a:ext cx="1665027" cy="8461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sz="1400" dirty="0">
                <a:ea typeface="Calibri" panose="020F0502020204030204" pitchFamily="34" charset="0"/>
                <a:cs typeface="Times New Roman" panose="02020603050405020304" pitchFamily="18" charset="0"/>
              </a:rPr>
              <a:t>Se inscribe en línea al curso de nivelación 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230807" y="4408227"/>
            <a:ext cx="1009934" cy="7096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 un horario, viernes y sábado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527343" y="4408227"/>
            <a:ext cx="873457" cy="7096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sz="1100">
                <a:ea typeface="Calibri" panose="020F0502020204030204" pitchFamily="34" charset="0"/>
                <a:cs typeface="Times New Roman" panose="02020603050405020304" pitchFamily="18" charset="0"/>
              </a:rPr>
              <a:t>Paga el curso</a:t>
            </a:r>
            <a:endParaRPr lang="es-MX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632810" y="4408227"/>
            <a:ext cx="1610437" cy="7096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de baja el curso de  Matemáticas I en Control  Escolar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8679977" y="4408226"/>
            <a:ext cx="982639" cy="7096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Asiste al curso de nivelación 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8679978" y="3425588"/>
            <a:ext cx="982638" cy="641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evalúa el curso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Conector recto de flecha 33"/>
          <p:cNvCxnSpPr/>
          <p:nvPr/>
        </p:nvCxnSpPr>
        <p:spPr>
          <a:xfrm flipV="1">
            <a:off x="4640239" y="5295331"/>
            <a:ext cx="13648" cy="232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H="1" flipV="1">
            <a:off x="5964071" y="2306472"/>
            <a:ext cx="2947917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9785445" y="3998793"/>
            <a:ext cx="40943" cy="1951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>
            <a:off x="6127845" y="5936776"/>
            <a:ext cx="35347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>
            <a:stCxn id="28" idx="3"/>
            <a:endCxn id="29" idx="1"/>
          </p:cNvCxnSpPr>
          <p:nvPr/>
        </p:nvCxnSpPr>
        <p:spPr>
          <a:xfrm>
            <a:off x="5240741" y="4763069"/>
            <a:ext cx="2866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>
            <a:stCxn id="29" idx="3"/>
            <a:endCxn id="30" idx="1"/>
          </p:cNvCxnSpPr>
          <p:nvPr/>
        </p:nvCxnSpPr>
        <p:spPr>
          <a:xfrm>
            <a:off x="6400800" y="4763069"/>
            <a:ext cx="2320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>
            <a:off x="8366078" y="4763069"/>
            <a:ext cx="1910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5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>
                <a:solidFill>
                  <a:schemeClr val="bg1"/>
                </a:solidFill>
                <a:latin typeface="Corbel"/>
                <a:cs typeface="Corbel"/>
              </a:rPr>
              <a:t>Temario para el Curso de Nivelación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4600" y="1994529"/>
            <a:ext cx="5029200" cy="44841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0075" indent="-257175">
              <a:buAutoNum type="arabicPeriod"/>
            </a:pPr>
            <a:r>
              <a:rPr lang="es-MX" sz="1200" b="1" dirty="0">
                <a:solidFill>
                  <a:srgbClr val="FF9900"/>
                </a:solidFill>
              </a:rPr>
              <a:t>Números reales y operaciones</a:t>
            </a:r>
            <a:endParaRPr lang="es-MX" sz="1200" dirty="0">
              <a:solidFill>
                <a:srgbClr val="FF9900"/>
              </a:solidFill>
            </a:endParaRPr>
          </a:p>
          <a:p>
            <a:pPr marL="342900"/>
            <a:r>
              <a:rPr lang="es-MX" sz="1200" dirty="0"/>
              <a:t>I. </a:t>
            </a:r>
            <a:r>
              <a:rPr lang="es-MX" sz="1200" i="1" dirty="0"/>
              <a:t>Conjuntos de números</a:t>
            </a:r>
            <a:endParaRPr lang="es-MX" sz="1200" dirty="0"/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a) Números naturales</a:t>
            </a:r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b) Número Enteros</a:t>
            </a:r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c) Números Racionales</a:t>
            </a:r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d) Números Irracionales</a:t>
            </a:r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e) Números Reales. </a:t>
            </a:r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s-MX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Operaciones con números enteros</a:t>
            </a:r>
            <a:endParaRPr lang="es-MX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a) Suma y Resta de números enteros</a:t>
            </a:r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b) Multiplicación y División de números enteros</a:t>
            </a:r>
          </a:p>
          <a:p>
            <a:pPr lvl="1">
              <a:lnSpc>
                <a:spcPct val="115000"/>
              </a:lnSpc>
            </a:pPr>
            <a:r>
              <a:rPr lang="es-MX" sz="1200" dirty="0"/>
              <a:t>III. </a:t>
            </a:r>
            <a:r>
              <a:rPr lang="es-MX" sz="1200" i="1" dirty="0"/>
              <a:t>Operaciones con  números racionales</a:t>
            </a:r>
            <a:endParaRPr lang="es-MX" sz="1200" dirty="0"/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a) Suma y Resta de números racionales</a:t>
            </a:r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b) Multiplicación y División de números racionales.</a:t>
            </a:r>
          </a:p>
          <a:p>
            <a:pPr lvl="1">
              <a:lnSpc>
                <a:spcPct val="115000"/>
              </a:lnSpc>
            </a:pPr>
            <a:r>
              <a:rPr lang="es-MX" sz="1200" dirty="0"/>
              <a:t>IV. </a:t>
            </a:r>
            <a:r>
              <a:rPr lang="es-MX" sz="1200" i="1" dirty="0"/>
              <a:t>El campo de los números reales.</a:t>
            </a:r>
            <a:endParaRPr lang="es-MX" sz="1200" dirty="0"/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a) Propiedades de la suma y el producto de los números reales: Cerradura,  Asociativa, </a:t>
            </a:r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Conmutativa, Distributiva, Elemento Neutro, Elemento Inverso.</a:t>
            </a:r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b) Signos de agrupación en expresiones con números reales, prioridad en las operaciones,</a:t>
            </a:r>
          </a:p>
          <a:p>
            <a:pPr lvl="1">
              <a:lnSpc>
                <a:spcPct val="115000"/>
              </a:lnSpc>
            </a:pPr>
            <a:r>
              <a:rPr lang="es-MX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solución de expresiones aritméticas</a:t>
            </a:r>
          </a:p>
        </p:txBody>
      </p:sp>
    </p:spTree>
    <p:extLst>
      <p:ext uri="{BB962C8B-B14F-4D97-AF65-F5344CB8AC3E}">
        <p14:creationId xmlns:p14="http://schemas.microsoft.com/office/powerpoint/2010/main" val="68921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4380" y="1596325"/>
            <a:ext cx="8549640" cy="248418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MX" sz="1800" dirty="0" smtClean="0">
                <a:solidFill>
                  <a:srgbClr val="606060"/>
                </a:solidFill>
              </a:rPr>
              <a:t>- Bienvenida</a:t>
            </a:r>
            <a:br>
              <a:rPr lang="es-MX" sz="1800" dirty="0" smtClean="0">
                <a:solidFill>
                  <a:srgbClr val="606060"/>
                </a:solidFill>
              </a:rPr>
            </a:br>
            <a:r>
              <a:rPr lang="es-MX" sz="1800" dirty="0" smtClean="0">
                <a:solidFill>
                  <a:srgbClr val="606060"/>
                </a:solidFill>
              </a:rPr>
              <a:t>- Presentación </a:t>
            </a:r>
            <a:r>
              <a:rPr lang="es-MX" sz="1800" dirty="0">
                <a:solidFill>
                  <a:srgbClr val="606060"/>
                </a:solidFill>
              </a:rPr>
              <a:t/>
            </a:r>
            <a:br>
              <a:rPr lang="es-MX" sz="1800" dirty="0">
                <a:solidFill>
                  <a:srgbClr val="606060"/>
                </a:solidFill>
              </a:rPr>
            </a:br>
            <a:r>
              <a:rPr lang="es-MX" sz="1800" dirty="0" smtClean="0">
                <a:solidFill>
                  <a:srgbClr val="606060"/>
                </a:solidFill>
              </a:rPr>
              <a:t>- Geografía </a:t>
            </a:r>
            <a:r>
              <a:rPr lang="es-MX" sz="1800" dirty="0">
                <a:solidFill>
                  <a:srgbClr val="606060"/>
                </a:solidFill>
              </a:rPr>
              <a:t>del Centro </a:t>
            </a:r>
            <a:r>
              <a:rPr lang="es-MX" sz="1800" dirty="0" smtClean="0">
                <a:solidFill>
                  <a:srgbClr val="606060"/>
                </a:solidFill>
              </a:rPr>
              <a:t>Universitario</a:t>
            </a:r>
            <a:r>
              <a:rPr lang="es-MX" sz="1800" dirty="0">
                <a:solidFill>
                  <a:srgbClr val="606060"/>
                </a:solidFill>
              </a:rPr>
              <a:t/>
            </a:r>
            <a:br>
              <a:rPr lang="es-MX" sz="1800" dirty="0">
                <a:solidFill>
                  <a:srgbClr val="606060"/>
                </a:solidFill>
              </a:rPr>
            </a:br>
            <a:r>
              <a:rPr lang="es-MX" sz="1800" dirty="0" smtClean="0">
                <a:solidFill>
                  <a:srgbClr val="606060"/>
                </a:solidFill>
              </a:rPr>
              <a:t>- Sistema </a:t>
            </a:r>
            <a:r>
              <a:rPr lang="es-MX" sz="1800" dirty="0">
                <a:solidFill>
                  <a:srgbClr val="606060"/>
                </a:solidFill>
              </a:rPr>
              <a:t>de créditos</a:t>
            </a:r>
            <a:br>
              <a:rPr lang="es-MX" sz="1800" dirty="0">
                <a:solidFill>
                  <a:srgbClr val="606060"/>
                </a:solidFill>
              </a:rPr>
            </a:br>
            <a:r>
              <a:rPr lang="es-MX" sz="1800" dirty="0" smtClean="0">
                <a:solidFill>
                  <a:srgbClr val="606060"/>
                </a:solidFill>
              </a:rPr>
              <a:t>- Reforma </a:t>
            </a:r>
            <a:r>
              <a:rPr lang="es-MX" sz="1800" dirty="0">
                <a:solidFill>
                  <a:srgbClr val="606060"/>
                </a:solidFill>
              </a:rPr>
              <a:t>Curricular</a:t>
            </a:r>
            <a:br>
              <a:rPr lang="es-MX" sz="1800" dirty="0">
                <a:solidFill>
                  <a:srgbClr val="606060"/>
                </a:solidFill>
              </a:rPr>
            </a:br>
            <a:r>
              <a:rPr lang="es-MX" sz="1800" dirty="0" smtClean="0">
                <a:solidFill>
                  <a:srgbClr val="606060"/>
                </a:solidFill>
              </a:rPr>
              <a:t>- Plan </a:t>
            </a:r>
            <a:r>
              <a:rPr lang="es-MX" sz="1800" dirty="0">
                <a:solidFill>
                  <a:srgbClr val="606060"/>
                </a:solidFill>
              </a:rPr>
              <a:t>de estudios</a:t>
            </a:r>
            <a:br>
              <a:rPr lang="es-MX" sz="1800" dirty="0">
                <a:solidFill>
                  <a:srgbClr val="606060"/>
                </a:solidFill>
              </a:rPr>
            </a:br>
            <a:r>
              <a:rPr lang="es-MX" sz="1800" dirty="0" smtClean="0">
                <a:solidFill>
                  <a:srgbClr val="606060"/>
                </a:solidFill>
              </a:rPr>
              <a:t>- Orientaciones</a:t>
            </a:r>
            <a:r>
              <a:rPr lang="es-MX" sz="1800" dirty="0">
                <a:solidFill>
                  <a:srgbClr val="606060"/>
                </a:solidFill>
              </a:rPr>
              <a:t/>
            </a:r>
            <a:br>
              <a:rPr lang="es-MX" sz="1800" dirty="0">
                <a:solidFill>
                  <a:srgbClr val="606060"/>
                </a:solidFill>
              </a:rPr>
            </a:br>
            <a:r>
              <a:rPr lang="es-MX" sz="1800" dirty="0" smtClean="0">
                <a:solidFill>
                  <a:srgbClr val="606060"/>
                </a:solidFill>
              </a:rPr>
              <a:t>- Segundo </a:t>
            </a:r>
            <a:r>
              <a:rPr lang="es-MX" sz="1800" dirty="0">
                <a:solidFill>
                  <a:srgbClr val="606060"/>
                </a:solidFill>
              </a:rPr>
              <a:t>Idioma</a:t>
            </a:r>
            <a:br>
              <a:rPr lang="es-MX" sz="1800" dirty="0">
                <a:solidFill>
                  <a:srgbClr val="606060"/>
                </a:solidFill>
              </a:rPr>
            </a:br>
            <a:r>
              <a:rPr lang="es-MX" sz="1800" dirty="0" smtClean="0">
                <a:solidFill>
                  <a:srgbClr val="606060"/>
                </a:solidFill>
              </a:rPr>
              <a:t>- Practicas </a:t>
            </a:r>
            <a:r>
              <a:rPr lang="es-MX" sz="1800" dirty="0">
                <a:solidFill>
                  <a:srgbClr val="606060"/>
                </a:solidFill>
              </a:rPr>
              <a:t>profesionales, Servicio social, Formación integral</a:t>
            </a:r>
            <a:br>
              <a:rPr lang="es-MX" sz="1800" dirty="0">
                <a:solidFill>
                  <a:srgbClr val="606060"/>
                </a:solidFill>
              </a:rPr>
            </a:br>
            <a:r>
              <a:rPr lang="es-MX" sz="1800" dirty="0" smtClean="0">
                <a:solidFill>
                  <a:srgbClr val="606060"/>
                </a:solidFill>
              </a:rPr>
              <a:t>- Página WEB</a:t>
            </a:r>
            <a:br>
              <a:rPr lang="es-MX" sz="1800" dirty="0" smtClean="0">
                <a:solidFill>
                  <a:srgbClr val="606060"/>
                </a:solidFill>
              </a:rPr>
            </a:br>
            <a:r>
              <a:rPr lang="es-MX" sz="1800" dirty="0">
                <a:solidFill>
                  <a:srgbClr val="606060"/>
                </a:solidFill>
              </a:rPr>
              <a:t/>
            </a:r>
            <a:br>
              <a:rPr lang="es-MX" sz="1800" dirty="0">
                <a:solidFill>
                  <a:srgbClr val="606060"/>
                </a:solidFill>
              </a:rPr>
            </a:br>
            <a:endParaRPr lang="es-ES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4380" y="4463512"/>
            <a:ext cx="8420617" cy="2464230"/>
          </a:xfrm>
        </p:spPr>
        <p:txBody>
          <a:bodyPr/>
          <a:lstStyle/>
          <a:p>
            <a:pPr marL="285750" lvl="2" indent="-285750" algn="l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606060"/>
                </a:solidFill>
              </a:rPr>
              <a:t>Agenda / horario / encuesta</a:t>
            </a:r>
          </a:p>
          <a:p>
            <a:pPr marL="285750" lvl="2" indent="-285750" algn="l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606060"/>
                </a:solidFill>
              </a:rPr>
              <a:t>Derechos y obligaciones Art. 33., art. 34. art. 35, art 53.</a:t>
            </a:r>
          </a:p>
          <a:p>
            <a:pPr marL="285750" lvl="2" indent="-285750" algn="l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606060"/>
                </a:solidFill>
              </a:rPr>
              <a:t>Examen Diagnóstico de Matemáticas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351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84880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897039" y="1424371"/>
            <a:ext cx="6728345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lnSpc>
                <a:spcPct val="115000"/>
              </a:lnSpc>
            </a:pPr>
            <a:endParaRPr lang="es-MX" sz="1050" b="1" dirty="0" smtClean="0">
              <a:solidFill>
                <a:srgbClr val="FF99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endParaRPr lang="es-MX" sz="1050" b="1" dirty="0">
              <a:solidFill>
                <a:srgbClr val="FF99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endParaRPr lang="es-MX" sz="1050" b="1" dirty="0" smtClean="0">
              <a:solidFill>
                <a:srgbClr val="FF99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endParaRPr lang="es-MX" sz="1050" b="1" dirty="0">
              <a:solidFill>
                <a:srgbClr val="FF99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s-MX" sz="1050" b="1" dirty="0" smtClean="0">
                <a:solidFill>
                  <a:srgbClr val="FF99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Lenguaje </a:t>
            </a:r>
            <a:r>
              <a:rPr lang="es-MX" sz="1050" b="1" dirty="0">
                <a:solidFill>
                  <a:srgbClr val="FF99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algebraico, expresión algebraica y operaciones</a:t>
            </a:r>
            <a:endParaRPr lang="es-MX" sz="1050" dirty="0">
              <a:solidFill>
                <a:srgbClr val="FF99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s-MX" sz="10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I. Lenguaje algebraico</a:t>
            </a: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>
              <a:lnSpc>
                <a:spcPct val="115000"/>
              </a:lnSpc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a)  Expresión  algebraica</a:t>
            </a:r>
          </a:p>
          <a:p>
            <a:pPr marL="342900">
              <a:lnSpc>
                <a:spcPct val="115000"/>
              </a:lnSpc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b) Valor numérico de una expresión algebraica</a:t>
            </a:r>
          </a:p>
          <a:p>
            <a:pPr marL="342900">
              <a:lnSpc>
                <a:spcPct val="115000"/>
              </a:lnSpc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c) Término, Monomio, binomio y polinomio</a:t>
            </a:r>
          </a:p>
          <a:p>
            <a:pPr marL="1028700" lvl="1">
              <a:lnSpc>
                <a:spcPct val="115000"/>
              </a:lnSpc>
            </a:pPr>
            <a:endParaRPr lang="es-MX" sz="10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II. Operaciones con expresiones algebraicas</a:t>
            </a:r>
            <a:endParaRPr lang="es-MX" sz="10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a)    Términos semejantes y reducción de ellos en una expresión algebraica (suma y resta)</a:t>
            </a: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b)    Multiplicación de expresiones algebraicas, leyes de exponentes </a:t>
            </a: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c)    Multiplicación de un Monomio por un Monomio</a:t>
            </a: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d)    Multiplicación de un Monomio por un polinomio</a:t>
            </a: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e)    Productos notables: Binomio al cuadrado, binomio al cubo, binomio  a la </a:t>
            </a:r>
            <a:r>
              <a:rPr lang="es-MX" sz="10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, binomios conjugados, </a:t>
            </a: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producto de binomios con término común, producto de binomios con coeficientes diferentes</a:t>
            </a: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f) Factorización: Factor común, agrupación de términos, trinomio cuadrado perfecto, trinomio </a:t>
            </a:r>
            <a:r>
              <a:rPr lang="es-MX" sz="10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105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MX" sz="10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MX" sz="10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diferencia de cuadrados, suma y diferencia de cubos</a:t>
            </a: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g) Potencias y Raíces </a:t>
            </a: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h) Logaritmos  </a:t>
            </a:r>
          </a:p>
          <a:p>
            <a:pPr lvl="2">
              <a:lnSpc>
                <a:spcPct val="115000"/>
              </a:lnSpc>
              <a:tabLst>
                <a:tab pos="509111" algn="l"/>
              </a:tabLst>
            </a:pPr>
            <a:r>
              <a:rPr lang="es-MX" sz="10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III. Fracciones algebraicas</a:t>
            </a:r>
          </a:p>
          <a:p>
            <a:pPr marL="1200150" lvl="1" indent="-171450">
              <a:lnSpc>
                <a:spcPct val="115000"/>
              </a:lnSpc>
              <a:buAutoNum type="alphaLcParenR"/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Suma y resta de fracciones algebraicas</a:t>
            </a:r>
          </a:p>
          <a:p>
            <a:pPr marL="1200150" lvl="1" indent="-171450">
              <a:lnSpc>
                <a:spcPct val="115000"/>
              </a:lnSpc>
              <a:buAutoNum type="alphaLcParenR"/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Multiplicación de fracciones algebraicas</a:t>
            </a:r>
          </a:p>
          <a:p>
            <a:pPr marL="1200150" lvl="1" indent="-171450">
              <a:lnSpc>
                <a:spcPct val="115000"/>
              </a:lnSpc>
              <a:buAutoNum type="alphaLcParenR"/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División de fracciones algebraicas</a:t>
            </a:r>
          </a:p>
          <a:p>
            <a:pPr marL="1200150" lvl="1" indent="-171450">
              <a:lnSpc>
                <a:spcPct val="115000"/>
              </a:lnSpc>
              <a:buAutoNum type="alphaLcParenR"/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Reducción de fracciones algebraica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366380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514600" y="1630390"/>
            <a:ext cx="6056194" cy="4721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s-MX" sz="1050" b="1" dirty="0" smtClean="0">
              <a:solidFill>
                <a:srgbClr val="FF99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s-MX" sz="1050" b="1" dirty="0">
              <a:solidFill>
                <a:srgbClr val="FF99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MX" sz="1050" b="1" dirty="0" smtClean="0">
                <a:solidFill>
                  <a:srgbClr val="FF99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050" b="1" dirty="0">
                <a:solidFill>
                  <a:srgbClr val="FF99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Ecuaciones </a:t>
            </a:r>
          </a:p>
          <a:p>
            <a:pPr>
              <a:lnSpc>
                <a:spcPct val="115000"/>
              </a:lnSpc>
            </a:pPr>
            <a:r>
              <a:rPr lang="es-MX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I. Igualdad y ecuación </a:t>
            </a:r>
          </a:p>
          <a:p>
            <a:pPr lvl="1">
              <a:lnSpc>
                <a:spcPct val="115000"/>
              </a:lnSpc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a)     Solución de una ecuación</a:t>
            </a:r>
          </a:p>
          <a:p>
            <a:pPr lvl="1">
              <a:lnSpc>
                <a:spcPct val="115000"/>
              </a:lnSpc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b)     Propiedades de la igualdad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II. Ecuación de primer grado o lineal</a:t>
            </a:r>
            <a:br>
              <a:rPr lang="es-MX" sz="1050" dirty="0">
                <a:cs typeface="Times New Roman" panose="02020603050405020304" pitchFamily="18" charset="0"/>
              </a:rPr>
            </a:br>
            <a:r>
              <a:rPr lang="es-MX" sz="1050" dirty="0">
                <a:cs typeface="Times New Roman" panose="02020603050405020304" pitchFamily="18" charset="0"/>
              </a:rPr>
              <a:t>      a)      Solución de una ecuación de primer grado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      b)      Representación gráfica de una ecuación lineal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      c)      Ecuaciones de primer grado con fracciones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      d)      Ecuaciones de primer grado con literales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III. Ecuación de segundo grado o cuadrática</a:t>
            </a:r>
            <a:br>
              <a:rPr lang="es-MX" sz="1050" dirty="0">
                <a:cs typeface="Times New Roman" panose="02020603050405020304" pitchFamily="18" charset="0"/>
              </a:rPr>
            </a:br>
            <a:r>
              <a:rPr lang="es-MX" sz="1050" dirty="0">
                <a:cs typeface="Times New Roman" panose="02020603050405020304" pitchFamily="18" charset="0"/>
              </a:rPr>
              <a:t>     a)       Solución de una ecuación cuadrática de la forma </a:t>
            </a:r>
            <a:r>
              <a:rPr lang="es-MX" sz="1050" i="1" dirty="0">
                <a:cs typeface="Times New Roman" panose="02020603050405020304" pitchFamily="18" charset="0"/>
              </a:rPr>
              <a:t>ax</a:t>
            </a:r>
            <a:r>
              <a:rPr lang="es-MX" sz="1050" baseline="30000" dirty="0">
                <a:cs typeface="Times New Roman" panose="02020603050405020304" pitchFamily="18" charset="0"/>
              </a:rPr>
              <a:t>2</a:t>
            </a:r>
            <a:r>
              <a:rPr lang="es-MX" sz="1050" dirty="0">
                <a:cs typeface="Times New Roman" panose="02020603050405020304" pitchFamily="18" charset="0"/>
              </a:rPr>
              <a:t>+</a:t>
            </a:r>
            <a:r>
              <a:rPr lang="es-MX" sz="1050" i="1" dirty="0">
                <a:cs typeface="Times New Roman" panose="02020603050405020304" pitchFamily="18" charset="0"/>
              </a:rPr>
              <a:t>c</a:t>
            </a:r>
            <a:r>
              <a:rPr lang="es-MX" sz="1050" dirty="0">
                <a:cs typeface="Times New Roman" panose="02020603050405020304" pitchFamily="18" charset="0"/>
              </a:rPr>
              <a:t>=0 por despeje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     b)       Solución de una ecuación cuadrática de la forma y de la forma </a:t>
            </a:r>
            <a:r>
              <a:rPr lang="es-MX" sz="1050" i="1" dirty="0">
                <a:cs typeface="Times New Roman" panose="02020603050405020304" pitchFamily="18" charset="0"/>
              </a:rPr>
              <a:t>ax</a:t>
            </a:r>
            <a:r>
              <a:rPr lang="es-MX" sz="1050" baseline="30000" dirty="0">
                <a:cs typeface="Times New Roman" panose="02020603050405020304" pitchFamily="18" charset="0"/>
              </a:rPr>
              <a:t>2</a:t>
            </a:r>
            <a:r>
              <a:rPr lang="es-MX" sz="1050" dirty="0">
                <a:cs typeface="Times New Roman" panose="02020603050405020304" pitchFamily="18" charset="0"/>
              </a:rPr>
              <a:t>+</a:t>
            </a:r>
            <a:r>
              <a:rPr lang="es-MX" sz="1050" i="1" dirty="0">
                <a:cs typeface="Times New Roman" panose="02020603050405020304" pitchFamily="18" charset="0"/>
              </a:rPr>
              <a:t>bx</a:t>
            </a:r>
            <a:r>
              <a:rPr lang="es-MX" sz="1050" dirty="0">
                <a:cs typeface="Times New Roman" panose="02020603050405020304" pitchFamily="18" charset="0"/>
              </a:rPr>
              <a:t> = 0 por  factorización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     c)       Solución de una ecuación cuadrática completa por factorización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     d)       Solución de una ecuación cuadrática por la fórmula general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     e)       Representación gráfica de la ecuación cuadrática</a:t>
            </a:r>
          </a:p>
          <a:p>
            <a:pPr marL="342900"/>
            <a:r>
              <a:rPr lang="es-MX" sz="1050" dirty="0">
                <a:cs typeface="Times New Roman" panose="02020603050405020304" pitchFamily="18" charset="0"/>
              </a:rPr>
              <a:t> </a:t>
            </a: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IV. Sistemas de ecuaciones lineales</a:t>
            </a:r>
          </a:p>
          <a:p>
            <a:pPr lvl="1">
              <a:lnSpc>
                <a:spcPct val="115000"/>
              </a:lnSpc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a)     Solución de un sistema de ecuaciones lineales</a:t>
            </a:r>
          </a:p>
          <a:p>
            <a:pPr lvl="1">
              <a:lnSpc>
                <a:spcPct val="115000"/>
              </a:lnSpc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b)     Solución de un sistema de ecuaciones por Suma y Resta, por Igualación, por Sustitución, </a:t>
            </a:r>
          </a:p>
          <a:p>
            <a:pPr lvl="1">
              <a:lnSpc>
                <a:spcPct val="115000"/>
              </a:lnSpc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por  Determinantes</a:t>
            </a:r>
          </a:p>
          <a:p>
            <a:pPr>
              <a:lnSpc>
                <a:spcPct val="115000"/>
              </a:lnSpc>
            </a:pPr>
            <a:r>
              <a:rPr lang="es-MX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es-MX" sz="1050" dirty="0">
                <a:cs typeface="Times New Roman" panose="02020603050405020304" pitchFamily="18" charset="0"/>
              </a:rPr>
              <a:t>V. Desigualdades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      a)       Propiedades de las desigualdades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      b)       Solución de desigualdades de primer grado</a:t>
            </a:r>
          </a:p>
          <a:p>
            <a:pPr marL="685800" lvl="1"/>
            <a:r>
              <a:rPr lang="es-MX" sz="1050" dirty="0">
                <a:cs typeface="Times New Roman" panose="02020603050405020304" pitchFamily="18" charset="0"/>
              </a:rPr>
              <a:t>      c)       Gráficas de desigualdades de primer grado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3146127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 smtClean="0">
                <a:solidFill>
                  <a:schemeClr val="bg1"/>
                </a:solidFill>
              </a:rPr>
              <a:t>NORMATIVA </a:t>
            </a:r>
            <a:endParaRPr lang="es-ES" sz="48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s-MX" sz="1800" b="1" dirty="0">
                <a:solidFill>
                  <a:schemeClr val="accent3">
                    <a:lumMod val="75000"/>
                  </a:schemeClr>
                </a:solidFill>
                <a:latin typeface="Tw Cen MT" pitchFamily="34" charset="0"/>
              </a:rPr>
              <a:t>ART. 53 y </a:t>
            </a:r>
            <a:r>
              <a:rPr lang="es-MX" sz="1800" b="1" dirty="0" smtClean="0">
                <a:solidFill>
                  <a:schemeClr val="accent3">
                    <a:lumMod val="75000"/>
                  </a:schemeClr>
                </a:solidFill>
                <a:latin typeface="Tw Cen MT" pitchFamily="34" charset="0"/>
              </a:rPr>
              <a:t>54</a:t>
            </a:r>
          </a:p>
          <a:p>
            <a:pPr marL="0" indent="0" algn="r">
              <a:buNone/>
            </a:pPr>
            <a:r>
              <a:rPr lang="es-MX" sz="1800" b="1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Reglamento de Evaluación y Promoción de Alumnos de la Universidad de Guadalajara</a:t>
            </a:r>
          </a:p>
          <a:p>
            <a:pPr algn="r"/>
            <a:endParaRPr lang="es-MX" sz="1800" b="1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  <a:p>
            <a:pPr algn="just"/>
            <a:r>
              <a:rPr lang="es-MX" sz="1800" dirty="0">
                <a:solidFill>
                  <a:srgbClr val="FF9900"/>
                </a:solidFill>
                <a:latin typeface="Tw Cen MT" pitchFamily="34" charset="0"/>
              </a:rPr>
              <a:t>Art. 53.-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Los alumnos podrán </a:t>
            </a:r>
            <a:r>
              <a:rPr lang="es-MX" sz="1800" dirty="0">
                <a:solidFill>
                  <a:srgbClr val="FF9900"/>
                </a:solidFill>
                <a:latin typeface="Tw Cen MT" pitchFamily="34" charset="0"/>
              </a:rPr>
              <a:t>justificar la falta de asistencia</a:t>
            </a:r>
            <a:r>
              <a:rPr lang="es-MX" sz="1800" dirty="0">
                <a:solidFill>
                  <a:srgbClr val="800000"/>
                </a:solidFill>
                <a:latin typeface="Tw Cen MT" pitchFamily="34" charset="0"/>
              </a:rPr>
              <a:t>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 clases por alguna de las siguientes causas:</a:t>
            </a:r>
          </a:p>
          <a:p>
            <a:pPr algn="just">
              <a:buFont typeface="Arial" pitchFamily="34" charset="0"/>
              <a:buChar char="•"/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Por enfermedad.</a:t>
            </a:r>
          </a:p>
          <a:p>
            <a:pPr algn="just">
              <a:buFont typeface="Arial" pitchFamily="34" charset="0"/>
              <a:buChar char="•"/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Por el cumplimiento de una comisión conferida por una autoridad universitaria</a:t>
            </a:r>
          </a:p>
          <a:p>
            <a:pPr algn="just">
              <a:buFont typeface="Arial" pitchFamily="34" charset="0"/>
              <a:buChar char="•"/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 Por causa de fuerza mayor justificada que impida al alumnos asistir, a juicio del Coordinador de Carrera</a:t>
            </a: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.</a:t>
            </a:r>
          </a:p>
          <a:p>
            <a:pPr marL="0" indent="0" algn="just">
              <a:buNone/>
            </a:pPr>
            <a:endParaRPr lang="es-MX" sz="18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  <a:p>
            <a:r>
              <a:rPr lang="es-MX" sz="1800" dirty="0">
                <a:solidFill>
                  <a:srgbClr val="FF9900"/>
                </a:solidFill>
                <a:latin typeface="Tw Cen MT" pitchFamily="34" charset="0"/>
              </a:rPr>
              <a:t>Art. 54.-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El alumnos deberá justificar las faltas de asistencia con el </a:t>
            </a:r>
            <a:r>
              <a:rPr lang="es-MX" sz="1800" dirty="0">
                <a:solidFill>
                  <a:srgbClr val="FF9900"/>
                </a:solidFill>
                <a:latin typeface="Tw Cen MT" pitchFamily="34" charset="0"/>
              </a:rPr>
              <a:t>documento idóneo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al Coordinador de Carrera, dentro de los </a:t>
            </a:r>
            <a:r>
              <a:rPr lang="es-MX" sz="1800" dirty="0">
                <a:solidFill>
                  <a:srgbClr val="FF9900"/>
                </a:solidFill>
                <a:latin typeface="Tw Cen MT" pitchFamily="34" charset="0"/>
              </a:rPr>
              <a:t>5 días hábiles siguientes</a:t>
            </a:r>
            <a:r>
              <a:rPr lang="es-MX" sz="1800" dirty="0">
                <a:solidFill>
                  <a:srgbClr val="800000"/>
                </a:solidFill>
                <a:latin typeface="Tw Cen MT" pitchFamily="34" charset="0"/>
              </a:rPr>
              <a:t>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a la fecha en que haya reanudado sus estudios.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868420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504966"/>
            <a:ext cx="9052560" cy="1101689"/>
          </a:xfrm>
        </p:spPr>
        <p:txBody>
          <a:bodyPr/>
          <a:lstStyle/>
          <a:p>
            <a:r>
              <a:rPr lang="es-MX" sz="2400" b="1" dirty="0">
                <a:solidFill>
                  <a:schemeClr val="bg1"/>
                </a:solidFill>
                <a:latin typeface="Corbel"/>
                <a:cs typeface="Corbel"/>
              </a:rPr>
              <a:t>Acudir a la Coordinación de la Carrera para solicitar orientación o apoyo referente a :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MX" sz="2400" dirty="0"/>
              <a:t>Aspectos académicos del Centro 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De trayectoria a seguir en el plan de estudios.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Información en caso de requerir asesoría.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Expedición de justificantes.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Constancias para la realización de trámites específicos.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Equivalencia de estudios.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Trámites de titulación.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2301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 smtClean="0">
                <a:solidFill>
                  <a:schemeClr val="bg1"/>
                </a:solidFill>
              </a:rPr>
              <a:t>CONTACTOS 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992572"/>
            <a:ext cx="7143750" cy="14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3674457"/>
            <a:ext cx="7495606" cy="11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072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920" y="1941380"/>
            <a:ext cx="9052560" cy="5129425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 smtClean="0"/>
              <a:t>Coordinador</a:t>
            </a:r>
            <a:r>
              <a:rPr lang="es-MX" sz="2400" dirty="0"/>
              <a:t>: Mtro. MIGUEL MUÑOZ </a:t>
            </a:r>
            <a:r>
              <a:rPr lang="es-MX" sz="2400" dirty="0" smtClean="0"/>
              <a:t>GUZMÁN</a:t>
            </a:r>
          </a:p>
          <a:p>
            <a:pPr marL="0" indent="0">
              <a:buNone/>
            </a:pPr>
            <a:endParaRPr lang="es-MX" sz="2000" dirty="0" smtClean="0"/>
          </a:p>
          <a:p>
            <a:r>
              <a:rPr lang="es-MX" sz="2000" dirty="0" smtClean="0"/>
              <a:t>Correo</a:t>
            </a:r>
            <a:r>
              <a:rPr lang="es-MX" sz="2000" dirty="0"/>
              <a:t>: </a:t>
            </a:r>
            <a:r>
              <a:rPr lang="es-MX" sz="2000" dirty="0" smtClean="0"/>
              <a:t>miguelmm@cucea.udg.mx </a:t>
            </a:r>
            <a:endParaRPr lang="es-MX" sz="2000" dirty="0"/>
          </a:p>
          <a:p>
            <a:r>
              <a:rPr lang="es-MX" sz="2000" dirty="0" smtClean="0"/>
              <a:t>Ubicación</a:t>
            </a:r>
            <a:r>
              <a:rPr lang="es-MX" sz="2000" dirty="0"/>
              <a:t>: Módulo </a:t>
            </a:r>
            <a:r>
              <a:rPr lang="es-MX" sz="2000" dirty="0" smtClean="0"/>
              <a:t>B-102, </a:t>
            </a:r>
            <a:r>
              <a:rPr lang="es-MX" sz="2000" dirty="0"/>
              <a:t>Planta Baja, Coordinación de </a:t>
            </a:r>
            <a:r>
              <a:rPr lang="es-MX" sz="2000" dirty="0" smtClean="0"/>
              <a:t>Relaciones Públicas y Comunicación</a:t>
            </a:r>
          </a:p>
          <a:p>
            <a:r>
              <a:rPr lang="es-MX" sz="2000" dirty="0" smtClean="0"/>
              <a:t>Correo:</a:t>
            </a:r>
          </a:p>
          <a:p>
            <a:r>
              <a:rPr lang="es-MX" sz="2000" dirty="0" smtClean="0"/>
              <a:t>Teléfono</a:t>
            </a:r>
            <a:r>
              <a:rPr lang="es-MX" sz="2000" dirty="0"/>
              <a:t>: 3770-3300 ext. </a:t>
            </a:r>
            <a:r>
              <a:rPr lang="es-MX" sz="2000" dirty="0" smtClean="0"/>
              <a:t>25943</a:t>
            </a:r>
          </a:p>
          <a:p>
            <a:r>
              <a:rPr lang="es-MX" sz="2000" dirty="0" smtClean="0"/>
              <a:t>Facebook</a:t>
            </a:r>
            <a:r>
              <a:rPr lang="es-MX" sz="2000" dirty="0"/>
              <a:t>: </a:t>
            </a:r>
            <a:r>
              <a:rPr lang="es-MX" sz="2000" dirty="0" err="1" smtClean="0"/>
              <a:t>Rpc</a:t>
            </a:r>
            <a:r>
              <a:rPr lang="es-MX" sz="2000" dirty="0" smtClean="0"/>
              <a:t> </a:t>
            </a:r>
            <a:r>
              <a:rPr lang="es-MX" sz="2000" dirty="0" err="1" smtClean="0"/>
              <a:t>Cucea</a:t>
            </a:r>
            <a:r>
              <a:rPr lang="es-MX" sz="2000" dirty="0" smtClean="0"/>
              <a:t> </a:t>
            </a:r>
          </a:p>
          <a:p>
            <a:r>
              <a:rPr lang="es-MX" sz="2000" dirty="0" smtClean="0"/>
              <a:t>Horario </a:t>
            </a:r>
            <a:r>
              <a:rPr lang="es-MX" sz="2000" dirty="0"/>
              <a:t>de atención: Lunes a Viernes de 9:00 a 14:00hrs y de 16:00 a 20:00 </a:t>
            </a:r>
            <a:r>
              <a:rPr lang="es-MX" sz="2000" dirty="0" err="1"/>
              <a:t>hrs</a:t>
            </a:r>
            <a:r>
              <a:rPr lang="es-MX" sz="2000" dirty="0"/>
              <a:t> </a:t>
            </a: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663315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cucea_logo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3174226"/>
            <a:ext cx="9051925" cy="240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4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Geografía CUCEA</a:t>
            </a:r>
            <a:endParaRPr lang="es-ES" dirty="0"/>
          </a:p>
        </p:txBody>
      </p:sp>
      <p:pic>
        <p:nvPicPr>
          <p:cNvPr id="4" name="Picture 7" descr="pla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63" y="1735811"/>
            <a:ext cx="6612035" cy="49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7082725" y="3378369"/>
            <a:ext cx="27122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  <a:hlinkClick r:id="rId3"/>
              </a:rPr>
              <a:t>División de Gestión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  <a:hlinkClick r:id="rId3"/>
              </a:rPr>
              <a:t>Empresarial   F- 103</a:t>
            </a:r>
          </a:p>
          <a:p>
            <a:pPr fontAlgn="base"/>
            <a:endParaRPr lang="es-MX" dirty="0">
              <a:solidFill>
                <a:schemeClr val="tx2">
                  <a:lumMod val="60000"/>
                  <a:lumOff val="40000"/>
                </a:schemeClr>
              </a:solidFill>
              <a:latin typeface="inherit"/>
              <a:hlinkClick r:id="rId3"/>
            </a:endParaRPr>
          </a:p>
          <a:p>
            <a:pPr fontAlgn="base"/>
            <a:r>
              <a:rPr lang="es-ES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Departamento de Administración</a:t>
            </a:r>
          </a:p>
          <a:p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G- 202 </a:t>
            </a:r>
            <a:r>
              <a:rPr lang="es-ES" dirty="0"/>
              <a:t/>
            </a:r>
            <a:br>
              <a:rPr lang="es-ES" dirty="0"/>
            </a:br>
            <a:endParaRPr lang="es-ES" dirty="0">
              <a:solidFill>
                <a:srgbClr val="336F9D"/>
              </a:solidFill>
              <a:latin typeface="inherit"/>
              <a:hlinkClick r:id="rId3"/>
            </a:endParaRPr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62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s-ES" sz="2400" dirty="0"/>
              <a:t>Licenciatura en Relaciones Públicas y Comunicación (Dictamen I/2016/294 emitido por el H. Consejo General Universitario de la Universidad de Guadalajara</a:t>
            </a:r>
            <a:r>
              <a:rPr lang="es-ES" sz="2400" dirty="0" smtClean="0"/>
              <a:t>).</a:t>
            </a:r>
          </a:p>
          <a:p>
            <a:pPr fontAlgn="base"/>
            <a:endParaRPr lang="es-ES" sz="2400" dirty="0"/>
          </a:p>
          <a:p>
            <a:pPr fontAlgn="base"/>
            <a:r>
              <a:rPr lang="es-ES" sz="2400" b="1" dirty="0"/>
              <a:t>Objetivo general.</a:t>
            </a:r>
            <a:endParaRPr lang="es-ES" sz="2400" dirty="0"/>
          </a:p>
          <a:p>
            <a:pPr fontAlgn="base"/>
            <a:r>
              <a:rPr lang="es-ES" sz="2400" dirty="0"/>
              <a:t>Formar profesionistas innovadores, creativos, emprendedores; altamente capacitados y especializados en el área de las relaciones públicas y la comunicación; competentes para desempeñarse exitosamente en el campo de las organizaciones privadas, públicas y sociales que se desarrollan en un contexto local, nacional o internacional; con valores y principios apegados a la responsabilidad social y al respeto de la diversidad cultural y de la dignidad humana</a:t>
            </a:r>
            <a:r>
              <a:rPr lang="es-ES" sz="2400" dirty="0" smtClean="0"/>
              <a:t>.</a:t>
            </a:r>
          </a:p>
          <a:p>
            <a:pPr fontAlgn="base"/>
            <a:endParaRPr lang="es-MX" sz="1200" dirty="0"/>
          </a:p>
          <a:p>
            <a:pPr fontAlgn="base"/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3484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s-ES" sz="1800" b="1" dirty="0"/>
              <a:t>Objetivos específicos.</a:t>
            </a:r>
            <a:endParaRPr lang="es-ES" sz="1800" dirty="0"/>
          </a:p>
          <a:p>
            <a:pPr fontAlgn="base"/>
            <a:r>
              <a:rPr lang="es-ES" sz="1800" dirty="0"/>
              <a:t>Formar expertos en el área de la identidad corporativa e institucional</a:t>
            </a:r>
          </a:p>
          <a:p>
            <a:pPr fontAlgn="base"/>
            <a:r>
              <a:rPr lang="es-ES" sz="1800" dirty="0"/>
              <a:t>Capacitar a profesionales en materia de las relaciones públicas para desempeñarse en organizaciones privadas, públicas y sociales</a:t>
            </a:r>
          </a:p>
          <a:p>
            <a:pPr fontAlgn="base"/>
            <a:r>
              <a:rPr lang="es-ES" sz="1800" dirty="0"/>
              <a:t>Formar expertos en el manejo de la comunicación social de las organizaciones y el manejo de la comunicación de crisis</a:t>
            </a:r>
          </a:p>
          <a:p>
            <a:pPr fontAlgn="base"/>
            <a:r>
              <a:rPr lang="es-ES" sz="1800" dirty="0"/>
              <a:t>Capacitar a los alumnos en la organización profesional de eventos y el protocolo institucional</a:t>
            </a:r>
          </a:p>
          <a:p>
            <a:pPr fontAlgn="base"/>
            <a:r>
              <a:rPr lang="es-ES" sz="1800" dirty="0"/>
              <a:t>Formar profesionistas en el uso de las nuevas tecnologías de la comunicación y la información, así como en las relaciones con los medios de comunicación y los diferentes grupos de interés</a:t>
            </a:r>
          </a:p>
          <a:p>
            <a:pPr fontAlgn="base"/>
            <a:r>
              <a:rPr lang="es-ES" sz="1800" dirty="0"/>
              <a:t>Fomentar en los alumnos la ética profesional y la responsabilidad social como una forma de vida y de hacer negocios</a:t>
            </a:r>
          </a:p>
          <a:p>
            <a:pPr fontAlgn="base"/>
            <a:r>
              <a:rPr lang="es-ES" sz="1800" dirty="0"/>
              <a:t>Formar expertos en el diagnóstico de la opinión pública, el estudio de las audiencias y la investigación de las percepciones sociales</a:t>
            </a:r>
          </a:p>
          <a:p>
            <a:pPr fontAlgn="base"/>
            <a:r>
              <a:rPr lang="es-ES" sz="1800" dirty="0"/>
              <a:t>Preparar profesionales en la planeación, diseño, ejecución y evaluación de estrategias de comunicación que permita a las organizaciones el cumplimiento de sus objetivos.</a:t>
            </a:r>
          </a:p>
        </p:txBody>
      </p:sp>
    </p:spTree>
    <p:extLst>
      <p:ext uri="{BB962C8B-B14F-4D97-AF65-F5344CB8AC3E}">
        <p14:creationId xmlns:p14="http://schemas.microsoft.com/office/powerpoint/2010/main" val="179967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PERFIL DE EGRESO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920" y="1606656"/>
            <a:ext cx="9052560" cy="5336329"/>
          </a:xfrm>
        </p:spPr>
        <p:txBody>
          <a:bodyPr/>
          <a:lstStyle/>
          <a:p>
            <a:pPr fontAlgn="base"/>
            <a:r>
              <a:rPr lang="es-ES" sz="1400" dirty="0" smtClean="0"/>
              <a:t>Contará </a:t>
            </a:r>
            <a:r>
              <a:rPr lang="es-ES" sz="1400" dirty="0"/>
              <a:t>con los siguientes conocimientos, habilidades, aptitudes, actitudes, capacidades y valores:</a:t>
            </a:r>
          </a:p>
          <a:p>
            <a:pPr fontAlgn="base"/>
            <a:r>
              <a:rPr lang="es-ES" sz="1400" dirty="0"/>
              <a:t>Conocimientos de aspectos históricos, teóricos, metodológicos y conceptuales respecto de las relaciones públicas y las ciencias de la comunicación;</a:t>
            </a:r>
          </a:p>
          <a:p>
            <a:pPr fontAlgn="base"/>
            <a:r>
              <a:rPr lang="es-ES" sz="1400" dirty="0"/>
              <a:t>Habilidades para comunicarse y relacionarse con individuos, grupos y organizaciones, mostrando siempre su compromiso social en la gestión de los procesos comunicativos de las organizaciones;</a:t>
            </a:r>
          </a:p>
          <a:p>
            <a:pPr fontAlgn="base"/>
            <a:r>
              <a:rPr lang="es-ES" sz="1400" dirty="0"/>
              <a:t>Habilidades para investigar, evaluar, crear y monitorear la opinión y las relaciones públicas de las organizaciones ante los diferentes tipos de audiencias, usando metodologías científicas y enfoques multidisciplinarios;</a:t>
            </a:r>
          </a:p>
          <a:p>
            <a:pPr fontAlgn="base"/>
            <a:r>
              <a:rPr lang="es-ES" sz="1400" dirty="0"/>
              <a:t>Habilidades en el uso de las nuevas tecnologías de la comunicación y la información, así como en las relaciones con los medios masivos de comunicación y los diferentes grupos de interés;</a:t>
            </a:r>
          </a:p>
          <a:p>
            <a:pPr fontAlgn="base"/>
            <a:r>
              <a:rPr lang="es-ES" sz="1400" dirty="0"/>
              <a:t>Habilidades para planear, asesorar y coordinar de manera profesional eventos, ceremonias y protocolos institucionales en las organizaciones;</a:t>
            </a:r>
          </a:p>
          <a:p>
            <a:pPr fontAlgn="base"/>
            <a:r>
              <a:rPr lang="es-ES" sz="1400" dirty="0"/>
              <a:t>Habilidades y destrezas para prevenir y hacer frente a casos de comunicación de crisis en las organizaciones;</a:t>
            </a:r>
          </a:p>
          <a:p>
            <a:pPr fontAlgn="base"/>
            <a:r>
              <a:rPr lang="es-ES" sz="1400" dirty="0"/>
              <a:t>Aptitudes para la conceptualización, el diseño y la aplicación de estrategias de comunicación, relaciones públicas e imagen corporativa;</a:t>
            </a:r>
          </a:p>
          <a:p>
            <a:pPr fontAlgn="base"/>
            <a:r>
              <a:rPr lang="es-ES" sz="1400" dirty="0"/>
              <a:t>Aptitudes para desempeñarse como un excelente promotor y consultor de programas sociales y culturales de las organizaciones que beneficien y ayuden a construir relaciones públicas fructíferas y duraderas;</a:t>
            </a:r>
          </a:p>
          <a:p>
            <a:pPr fontAlgn="base"/>
            <a:r>
              <a:rPr lang="es-ES" sz="1400" dirty="0"/>
              <a:t>Capacidades para planear, diseñar y ejecutar planes creativos de relaciones públicas y comunicación, tanto a nivel estratégico como táctico y operativo, apoyándose en las herramientas, los métodos y los procesos más avanzados en el campo del conocimiento y el desarrollo tecnológico;</a:t>
            </a:r>
          </a:p>
          <a:p>
            <a:pPr fontAlgn="base"/>
            <a:r>
              <a:rPr lang="es-ES" sz="1400" dirty="0"/>
              <a:t>Fomentará los siguientes valores: solidaridad, transparencia, democracia, objetividad, respeto al medio ambiente, ética profesional y responsabilidad social y</a:t>
            </a:r>
          </a:p>
          <a:p>
            <a:pPr fontAlgn="base"/>
            <a:r>
              <a:rPr lang="es-ES" sz="1400" dirty="0"/>
              <a:t>Los egresados tendrán una actitud de servicio, serán proactivos, entusiastas, positivos y dinámicos.</a:t>
            </a:r>
          </a:p>
        </p:txBody>
      </p:sp>
    </p:spTree>
    <p:extLst>
      <p:ext uri="{BB962C8B-B14F-4D97-AF65-F5344CB8AC3E}">
        <p14:creationId xmlns:p14="http://schemas.microsoft.com/office/powerpoint/2010/main" val="421310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www.cucea.udg.mx/sites/default/files/licenciaturas/2016-b_relacionespublica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ÁREA DE FORMACIÓN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570007"/>
              </p:ext>
            </p:extLst>
          </p:nvPr>
        </p:nvGraphicFramePr>
        <p:xfrm>
          <a:off x="681925" y="2030276"/>
          <a:ext cx="9144000" cy="4990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2028"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>
                          <a:effectLst/>
                        </a:rPr>
                        <a:t>Área de formación</a:t>
                      </a:r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Créditos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%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74"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>
                          <a:effectLst/>
                        </a:rPr>
                        <a:t>Área de formación básica común 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102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24.4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74"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>
                          <a:effectLst/>
                        </a:rPr>
                        <a:t>Área de formación básica particular obligatoria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148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35.4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74"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>
                          <a:effectLst/>
                        </a:rPr>
                        <a:t>Área de formación especializante obligatoria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120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28.8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311"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>
                          <a:effectLst/>
                        </a:rPr>
                        <a:t>Área de formación especializante selectiva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24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5.7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311"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>
                          <a:effectLst/>
                        </a:rPr>
                        <a:t>Área de formación optativa abierta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24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5.7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311"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>
                          <a:effectLst/>
                        </a:rPr>
                        <a:t>Número mínimo de créditos para optar por el título</a:t>
                      </a:r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418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 dirty="0">
                          <a:effectLst/>
                        </a:rPr>
                        <a:t>100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87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13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>
                <a:solidFill>
                  <a:schemeClr val="bg1"/>
                </a:solidFill>
                <a:latin typeface="Corbel"/>
                <a:cs typeface="Corbel"/>
              </a:rPr>
              <a:t>Practicas profesionales, servicio social y formación integral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El alumno deberá realizar sus </a:t>
            </a:r>
            <a:r>
              <a:rPr lang="es-MX" sz="1800" dirty="0">
                <a:solidFill>
                  <a:schemeClr val="accent6">
                    <a:lumMod val="75000"/>
                  </a:schemeClr>
                </a:solidFill>
              </a:rPr>
              <a:t>prácticas profesionales</a:t>
            </a:r>
            <a:r>
              <a:rPr lang="es-MX" sz="1800" dirty="0">
                <a:solidFill>
                  <a:srgbClr val="800000"/>
                </a:solidFill>
              </a:rPr>
              <a:t>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de manera obligatoria a partir del cumplimiento del 70% de los créditos (séptimo semestre). Las prácticas profesionales tiene un valor de 8 créditos en el plan de estudios.</a:t>
            </a:r>
          </a:p>
          <a:p>
            <a:pPr algn="just"/>
            <a:endParaRPr lang="es-MX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      El alumno deberá realizar su </a:t>
            </a:r>
            <a:r>
              <a:rPr lang="es-MX" sz="1800" dirty="0">
                <a:solidFill>
                  <a:schemeClr val="accent6">
                    <a:lumMod val="75000"/>
                  </a:schemeClr>
                </a:solidFill>
              </a:rPr>
              <a:t>servicio social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a partir una vez que haya cursado el 60% de los créditos de su plan de estudios.</a:t>
            </a:r>
          </a:p>
          <a:p>
            <a:pPr algn="just">
              <a:buBlip>
                <a:blip r:embed="rId2"/>
              </a:buBlip>
            </a:pPr>
            <a:endParaRPr lang="es-MX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      El alumno deberá desarrollar actividades extracurriculares que podrán consistir en cursos, seminarios, talleres, que desarrollen armónicamente aspectos de salud, arte, deporte, humanidades y responsabilidad social. Dichas actividades se registrarán en el historial académico del estudiante como </a:t>
            </a:r>
            <a:r>
              <a:rPr lang="es-MX" sz="1800" dirty="0">
                <a:solidFill>
                  <a:schemeClr val="accent6">
                    <a:lumMod val="75000"/>
                  </a:schemeClr>
                </a:solidFill>
              </a:rPr>
              <a:t>formación integral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y se le asignará un valor de 4 créditos (previa autorización del coordinador de carrera). 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576603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1509</Words>
  <Application>Microsoft Office PowerPoint</Application>
  <PresentationFormat>Personalizado</PresentationFormat>
  <Paragraphs>214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Corbel</vt:lpstr>
      <vt:lpstr>inherit</vt:lpstr>
      <vt:lpstr>Times New Roman</vt:lpstr>
      <vt:lpstr>Tw Cen MT</vt:lpstr>
      <vt:lpstr>Tema de Office</vt:lpstr>
      <vt:lpstr>Diseño personalizado</vt:lpstr>
      <vt:lpstr>SESIÓN DE BIENVENIDA ALUMNOS DE PRIMER INGRESO  licenciatura en relaciones Públicas y comunicación </vt:lpstr>
      <vt:lpstr>- Bienvenida - Presentación  - Geografía del Centro Universitario - Sistema de créditos - Reforma Curricular - Plan de estudios - Orientaciones - Segundo Idioma - Practicas profesionales, Servicio social, Formación integral - Página WEB  </vt:lpstr>
      <vt:lpstr>Geografía CUCEA</vt:lpstr>
      <vt:lpstr>Presentación de PowerPoint</vt:lpstr>
      <vt:lpstr>Presentación de PowerPoint</vt:lpstr>
      <vt:lpstr>PERFIL DE EGRESO</vt:lpstr>
      <vt:lpstr>Presentación de PowerPoint</vt:lpstr>
      <vt:lpstr>ÁREA DE FORMACIÓN </vt:lpstr>
      <vt:lpstr>Practicas profesionales, servicio social y formación integral</vt:lpstr>
      <vt:lpstr>PÁGINA WEB</vt:lpstr>
      <vt:lpstr>Presentación de PowerPoint</vt:lpstr>
      <vt:lpstr>AGENDA</vt:lpstr>
      <vt:lpstr>Presentación de PowerPoint</vt:lpstr>
      <vt:lpstr>AGENDA </vt:lpstr>
      <vt:lpstr>HORARIO</vt:lpstr>
      <vt:lpstr>Procedimiento para el llenado de encuestas</vt:lpstr>
      <vt:lpstr>ART. 33, ART. 34, ART.35 Reglamento de Evaluación y Promoción de Alumnos de la Universidad de Guadalajara </vt:lpstr>
      <vt:lpstr>PROCESO DE NIVELACIÓN PARA MATEMÁTICAS </vt:lpstr>
      <vt:lpstr>Temario para el Curso de Nivelación</vt:lpstr>
      <vt:lpstr>Presentación de PowerPoint</vt:lpstr>
      <vt:lpstr>Presentación de PowerPoint</vt:lpstr>
      <vt:lpstr>NORMATIVA </vt:lpstr>
      <vt:lpstr>Acudir a la Coordinación de la Carrera para solicitar orientación o apoyo referente a :</vt:lpstr>
      <vt:lpstr>CONTACTOS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 Tuerta</dc:creator>
  <cp:lastModifiedBy>Usuario</cp:lastModifiedBy>
  <cp:revision>17</cp:revision>
  <dcterms:created xsi:type="dcterms:W3CDTF">2016-12-12T22:43:24Z</dcterms:created>
  <dcterms:modified xsi:type="dcterms:W3CDTF">2017-03-29T20:06:15Z</dcterms:modified>
</cp:coreProperties>
</file>