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45" roundtripDataSignature="AMtx7mh5iOTfbfsxOId5L3qkG6b0etez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1E3ACC-2486-4CF2-97C4-CDE17AED4C13}">
  <a:tblStyle styleId="{F71E3ACC-2486-4CF2-97C4-CDE17AED4C1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E0ACE9B-A4DF-4186-8A33-3D0BFEFEB9F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8030f6c35_0_1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8030f6c35_0_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8030f6c35_1_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8030f6c35_1_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8030f6c35_3_4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f8030f6c35_3_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8030f6c35_3_1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8030f6c35_3_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8030f6c35_0_15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8030f6c35_0_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ff2b453cc_0_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cff2b453cc_0_5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ff2b453cc_0_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cff2b453cc_0_1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f05141e2a_0_5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g2cf05141e2a_0_57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f05141e2a_0_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2cf05141e2a_0_2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f05141e2a_0_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2cf05141e2a_0_32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f05141e2a_0_4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2cf05141e2a_0_47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f05141e2a_0_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g2cf05141e2a_0_2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fcc5c8a17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26fcc5c8a17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f05141e2a_0_5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2cf05141e2a_0_52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ff2b453cc_0_1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ff2b453cc_0_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f05141e2a_0_1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f05141e2a_0_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f827fa620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2cf827fa620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f05141e2a_0_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2cf05141e2a_0_16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8030f6c35_0_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1f8030f6c35_0_5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8030f6c35_0_0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8030f6c35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/>
          <p:nvPr>
            <p:ph type="title"/>
          </p:nvPr>
        </p:nvSpPr>
        <p:spPr>
          <a:xfrm>
            <a:off x="78725" y="117174"/>
            <a:ext cx="357886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308057" y="1864013"/>
            <a:ext cx="11387455" cy="3691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 txBox="1"/>
          <p:nvPr>
            <p:ph type="title"/>
          </p:nvPr>
        </p:nvSpPr>
        <p:spPr>
          <a:xfrm>
            <a:off x="78725" y="117174"/>
            <a:ext cx="357886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78725" y="117174"/>
            <a:ext cx="357886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5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0" y="0"/>
            <a:ext cx="4602480" cy="1224280"/>
          </a:xfrm>
          <a:custGeom>
            <a:rect b="b" l="l" r="r" t="t"/>
            <a:pathLst>
              <a:path extrusionOk="0" h="1224280" w="4602480">
                <a:moveTo>
                  <a:pt x="4602368" y="0"/>
                </a:moveTo>
                <a:lnTo>
                  <a:pt x="0" y="0"/>
                </a:lnTo>
                <a:lnTo>
                  <a:pt x="0" y="1223888"/>
                </a:lnTo>
                <a:lnTo>
                  <a:pt x="4602368" y="1223888"/>
                </a:lnTo>
                <a:lnTo>
                  <a:pt x="4602368" y="0"/>
                </a:lnTo>
                <a:close/>
              </a:path>
            </a:pathLst>
          </a:custGeom>
          <a:solidFill>
            <a:srgbClr val="0035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7"/>
          <p:cNvSpPr/>
          <p:nvPr/>
        </p:nvSpPr>
        <p:spPr>
          <a:xfrm>
            <a:off x="11105322" y="6490302"/>
            <a:ext cx="1087120" cy="368300"/>
          </a:xfrm>
          <a:custGeom>
            <a:rect b="b" l="l" r="r" t="t"/>
            <a:pathLst>
              <a:path extrusionOk="0" h="368300" w="1087120">
                <a:moveTo>
                  <a:pt x="1086678" y="0"/>
                </a:moveTo>
                <a:lnTo>
                  <a:pt x="0" y="0"/>
                </a:lnTo>
                <a:lnTo>
                  <a:pt x="0" y="367697"/>
                </a:lnTo>
                <a:lnTo>
                  <a:pt x="1086678" y="367697"/>
                </a:lnTo>
                <a:lnTo>
                  <a:pt x="1086678" y="0"/>
                </a:lnTo>
                <a:close/>
              </a:path>
            </a:pathLst>
          </a:custGeom>
          <a:solidFill>
            <a:srgbClr val="D696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7"/>
          <p:cNvSpPr/>
          <p:nvPr/>
        </p:nvSpPr>
        <p:spPr>
          <a:xfrm>
            <a:off x="7209181" y="6490302"/>
            <a:ext cx="3896360" cy="368300"/>
          </a:xfrm>
          <a:custGeom>
            <a:rect b="b" l="l" r="r" t="t"/>
            <a:pathLst>
              <a:path extrusionOk="0" h="368300" w="3896359">
                <a:moveTo>
                  <a:pt x="3896140" y="0"/>
                </a:moveTo>
                <a:lnTo>
                  <a:pt x="0" y="0"/>
                </a:lnTo>
                <a:lnTo>
                  <a:pt x="0" y="367697"/>
                </a:lnTo>
                <a:lnTo>
                  <a:pt x="3896140" y="367697"/>
                </a:lnTo>
                <a:lnTo>
                  <a:pt x="3896140" y="0"/>
                </a:lnTo>
                <a:close/>
              </a:path>
            </a:pathLst>
          </a:custGeom>
          <a:solidFill>
            <a:srgbClr val="B8004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7"/>
          <p:cNvSpPr/>
          <p:nvPr/>
        </p:nvSpPr>
        <p:spPr>
          <a:xfrm>
            <a:off x="7209181" y="6127715"/>
            <a:ext cx="4982845" cy="362585"/>
          </a:xfrm>
          <a:custGeom>
            <a:rect b="b" l="l" r="r" t="t"/>
            <a:pathLst>
              <a:path extrusionOk="0" h="362585" w="4982845">
                <a:moveTo>
                  <a:pt x="4982818" y="0"/>
                </a:moveTo>
                <a:lnTo>
                  <a:pt x="0" y="0"/>
                </a:lnTo>
                <a:lnTo>
                  <a:pt x="0" y="362586"/>
                </a:lnTo>
                <a:lnTo>
                  <a:pt x="4982818" y="362586"/>
                </a:lnTo>
                <a:lnTo>
                  <a:pt x="4982818" y="0"/>
                </a:lnTo>
                <a:close/>
              </a:path>
            </a:pathLst>
          </a:custGeom>
          <a:solidFill>
            <a:srgbClr val="005D6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4602368" y="1"/>
            <a:ext cx="377825" cy="1224280"/>
          </a:xfrm>
          <a:custGeom>
            <a:rect b="b" l="l" r="r" t="t"/>
            <a:pathLst>
              <a:path extrusionOk="0" h="1224280" w="377825">
                <a:moveTo>
                  <a:pt x="377798" y="0"/>
                </a:moveTo>
                <a:lnTo>
                  <a:pt x="0" y="0"/>
                </a:lnTo>
                <a:lnTo>
                  <a:pt x="0" y="1223887"/>
                </a:lnTo>
                <a:lnTo>
                  <a:pt x="377798" y="1223887"/>
                </a:lnTo>
                <a:lnTo>
                  <a:pt x="377798" y="0"/>
                </a:lnTo>
                <a:close/>
              </a:path>
            </a:pathLst>
          </a:custGeom>
          <a:solidFill>
            <a:srgbClr val="9713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0" y="6127715"/>
            <a:ext cx="7209790" cy="730885"/>
          </a:xfrm>
          <a:custGeom>
            <a:rect b="b" l="l" r="r" t="t"/>
            <a:pathLst>
              <a:path extrusionOk="0" h="730884" w="7209790">
                <a:moveTo>
                  <a:pt x="7209181" y="0"/>
                </a:moveTo>
                <a:lnTo>
                  <a:pt x="0" y="0"/>
                </a:lnTo>
                <a:lnTo>
                  <a:pt x="0" y="730284"/>
                </a:lnTo>
                <a:lnTo>
                  <a:pt x="7209181" y="730284"/>
                </a:lnTo>
                <a:lnTo>
                  <a:pt x="7209181" y="0"/>
                </a:lnTo>
                <a:close/>
              </a:path>
            </a:pathLst>
          </a:custGeom>
          <a:solidFill>
            <a:srgbClr val="0035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24159" y="365759"/>
            <a:ext cx="1554479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7"/>
          <p:cNvSpPr txBox="1"/>
          <p:nvPr>
            <p:ph type="title"/>
          </p:nvPr>
        </p:nvSpPr>
        <p:spPr>
          <a:xfrm>
            <a:off x="78725" y="117174"/>
            <a:ext cx="3578860" cy="399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" type="body"/>
          </p:nvPr>
        </p:nvSpPr>
        <p:spPr>
          <a:xfrm>
            <a:off x="308057" y="1864013"/>
            <a:ext cx="11387455" cy="3691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ucea.udg.mx/sites/default/files/documentos/adjuntos_pagina/lineamientos_prosnii_2024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igi.cucea.udg.mx/" TargetMode="External"/><Relationship Id="rId4" Type="http://schemas.openxmlformats.org/officeDocument/2006/relationships/hyperlink" Target="https://sigi.cucea.udg.mx/" TargetMode="External"/><Relationship Id="rId5" Type="http://schemas.openxmlformats.org/officeDocument/2006/relationships/hyperlink" Target="https://www.cucea.udg.mx/es/documentos-prosnii" TargetMode="External"/><Relationship Id="rId6" Type="http://schemas.openxmlformats.org/officeDocument/2006/relationships/hyperlink" Target="https://sigi.cucea.udg.mx/" TargetMode="External"/><Relationship Id="rId7" Type="http://schemas.openxmlformats.org/officeDocument/2006/relationships/hyperlink" Target="https://www.cucea.udg.mx/es/documentos-prosnii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briliv@cucea.udg.mx" TargetMode="External"/><Relationship Id="rId4" Type="http://schemas.openxmlformats.org/officeDocument/2006/relationships/hyperlink" Target="https://www.cucea.udg.mx/es/documentos-prosnii" TargetMode="External"/><Relationship Id="rId5" Type="http://schemas.openxmlformats.org/officeDocument/2006/relationships/hyperlink" Target="https://www.cucea.udg.mx/sites/default/files/documentos/adjuntos_pagina/circular_no.2_2022_-_asignacion_y_uso_de_viaticos_0_1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cucea.udg.mx/es/documentos-prosnii" TargetMode="External"/><Relationship Id="rId4" Type="http://schemas.openxmlformats.org/officeDocument/2006/relationships/hyperlink" Target="https://www.cucea.udg.mx/es/documentos-prosnii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cucea.udg.mx/es/documentos-prosnii" TargetMode="External"/><Relationship Id="rId4" Type="http://schemas.openxmlformats.org/officeDocument/2006/relationships/hyperlink" Target="https://www.cucea.udg.mx/es/documentos-prosnii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verificacfdi.facturaelectronica.sat.gob.mx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gipv.udg.mx/sistemas/prosni/index.php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mailto:cecygl88@gmail.com" TargetMode="External"/><Relationship Id="rId4" Type="http://schemas.openxmlformats.org/officeDocument/2006/relationships/hyperlink" Target="mailto:n@cucea.udg.mx" TargetMode="External"/><Relationship Id="rId5" Type="http://schemas.openxmlformats.org/officeDocument/2006/relationships/hyperlink" Target="mailto:evahr@cucea.udg.mx" TargetMode="External"/><Relationship Id="rId6" Type="http://schemas.openxmlformats.org/officeDocument/2006/relationships/hyperlink" Target="mailto:mramirez@cucea.udg.mx" TargetMode="External"/><Relationship Id="rId7" Type="http://schemas.openxmlformats.org/officeDocument/2006/relationships/hyperlink" Target="mailto:adquisiciones.suministros@cucea.udg.mx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gipv.udg.mx/sistemas/prosnii/index.php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0" y="0"/>
            <a:ext cx="7518400" cy="3971290"/>
          </a:xfrm>
          <a:custGeom>
            <a:rect b="b" l="l" r="r" t="t"/>
            <a:pathLst>
              <a:path extrusionOk="0" h="3971290" w="7518400">
                <a:moveTo>
                  <a:pt x="0" y="3971108"/>
                </a:moveTo>
                <a:lnTo>
                  <a:pt x="7518400" y="3971108"/>
                </a:lnTo>
                <a:lnTo>
                  <a:pt x="7518400" y="0"/>
                </a:lnTo>
                <a:lnTo>
                  <a:pt x="0" y="0"/>
                </a:lnTo>
                <a:lnTo>
                  <a:pt x="0" y="3971108"/>
                </a:lnTo>
                <a:close/>
              </a:path>
            </a:pathLst>
          </a:custGeom>
          <a:solidFill>
            <a:srgbClr val="00354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15" y="6044183"/>
            <a:ext cx="2029968" cy="55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5464" y="652272"/>
            <a:ext cx="2983992" cy="73456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/>
          <p:nvPr/>
        </p:nvSpPr>
        <p:spPr>
          <a:xfrm>
            <a:off x="11105322" y="4216923"/>
            <a:ext cx="1087120" cy="2641600"/>
          </a:xfrm>
          <a:custGeom>
            <a:rect b="b" l="l" r="r" t="t"/>
            <a:pathLst>
              <a:path extrusionOk="0" h="2641600" w="1087120">
                <a:moveTo>
                  <a:pt x="0" y="2641076"/>
                </a:moveTo>
                <a:lnTo>
                  <a:pt x="1086678" y="2641076"/>
                </a:lnTo>
                <a:lnTo>
                  <a:pt x="1086678" y="0"/>
                </a:lnTo>
                <a:lnTo>
                  <a:pt x="0" y="0"/>
                </a:lnTo>
                <a:lnTo>
                  <a:pt x="0" y="2641076"/>
                </a:lnTo>
                <a:close/>
              </a:path>
            </a:pathLst>
          </a:custGeom>
          <a:solidFill>
            <a:srgbClr val="D6963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1"/>
          <p:cNvGrpSpPr/>
          <p:nvPr/>
        </p:nvGrpSpPr>
        <p:grpSpPr>
          <a:xfrm>
            <a:off x="0" y="1806524"/>
            <a:ext cx="12192442" cy="2410963"/>
            <a:chOff x="0" y="1806524"/>
            <a:chExt cx="12192442" cy="2410963"/>
          </a:xfrm>
        </p:grpSpPr>
        <p:sp>
          <p:nvSpPr>
            <p:cNvPr id="55" name="Google Shape;55;p1"/>
            <p:cNvSpPr/>
            <p:nvPr/>
          </p:nvSpPr>
          <p:spPr>
            <a:xfrm>
              <a:off x="11105322" y="1806524"/>
              <a:ext cx="1087120" cy="2164715"/>
            </a:xfrm>
            <a:custGeom>
              <a:rect b="b" l="l" r="r" t="t"/>
              <a:pathLst>
                <a:path extrusionOk="0" h="2164715" w="1087120">
                  <a:moveTo>
                    <a:pt x="0" y="2164584"/>
                  </a:moveTo>
                  <a:lnTo>
                    <a:pt x="1086678" y="2164584"/>
                  </a:lnTo>
                  <a:lnTo>
                    <a:pt x="1086678" y="0"/>
                  </a:lnTo>
                  <a:lnTo>
                    <a:pt x="0" y="0"/>
                  </a:lnTo>
                  <a:lnTo>
                    <a:pt x="0" y="2164584"/>
                  </a:lnTo>
                  <a:close/>
                </a:path>
              </a:pathLst>
            </a:custGeom>
            <a:solidFill>
              <a:srgbClr val="D696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7518400" y="1806524"/>
              <a:ext cx="3587115" cy="2164715"/>
            </a:xfrm>
            <a:custGeom>
              <a:rect b="b" l="l" r="r" t="t"/>
              <a:pathLst>
                <a:path extrusionOk="0" h="2164715" w="3587115">
                  <a:moveTo>
                    <a:pt x="0" y="2164584"/>
                  </a:moveTo>
                  <a:lnTo>
                    <a:pt x="3586920" y="2164584"/>
                  </a:lnTo>
                  <a:lnTo>
                    <a:pt x="3586920" y="0"/>
                  </a:lnTo>
                  <a:lnTo>
                    <a:pt x="0" y="0"/>
                  </a:lnTo>
                  <a:lnTo>
                    <a:pt x="0" y="2164584"/>
                  </a:lnTo>
                  <a:close/>
                </a:path>
              </a:pathLst>
            </a:custGeom>
            <a:solidFill>
              <a:srgbClr val="B800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0" y="3971108"/>
              <a:ext cx="12192000" cy="246379"/>
            </a:xfrm>
            <a:custGeom>
              <a:rect b="b" l="l" r="r" t="t"/>
              <a:pathLst>
                <a:path extrusionOk="0" h="246379" w="12192000">
                  <a:moveTo>
                    <a:pt x="12192000" y="0"/>
                  </a:moveTo>
                  <a:lnTo>
                    <a:pt x="0" y="0"/>
                  </a:lnTo>
                  <a:lnTo>
                    <a:pt x="0" y="245814"/>
                  </a:lnTo>
                  <a:lnTo>
                    <a:pt x="12192000" y="24581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5D6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1"/>
          <p:cNvSpPr txBox="1"/>
          <p:nvPr>
            <p:ph type="title"/>
          </p:nvPr>
        </p:nvSpPr>
        <p:spPr>
          <a:xfrm>
            <a:off x="131760" y="935955"/>
            <a:ext cx="72549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12065" marR="5080" rtl="0" algn="ctr">
              <a:lnSpc>
                <a:spcPct val="1026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50">
                <a:latin typeface="Arial"/>
                <a:ea typeface="Arial"/>
                <a:cs typeface="Arial"/>
                <a:sym typeface="Arial"/>
              </a:rPr>
              <a:t>CONSIDERACIONES PARA EL EJERCICIO DEL PROGRAMA DE APOYO A LA MEJORA EN LAS  CONDICIONES DE PRODUCCIÓN DE LOS MIEMBROS DEL</a:t>
            </a:r>
            <a:endParaRPr sz="1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2517700" y="1850350"/>
            <a:ext cx="22029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S.N.I.I. Y S.N.C.A.</a:t>
            </a:r>
            <a:endParaRPr b="0" i="0" sz="1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41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en-US" sz="235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PROSNII 2024</a:t>
            </a:r>
            <a:endParaRPr b="0" i="0" sz="235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5715000" y="4653788"/>
            <a:ext cx="4709400" cy="1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478155" marR="470534" rtl="0" algn="ctr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Investigación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ctr">
              <a:lnSpc>
                <a:spcPct val="1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Finanzas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ctr">
              <a:lnSpc>
                <a:spcPct val="1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1800">
                <a:solidFill>
                  <a:schemeClr val="dk1"/>
                </a:solidFill>
              </a:rPr>
              <a:t>6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Abril de 2024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8030f6c35_0_10"/>
          <p:cNvSpPr txBox="1"/>
          <p:nvPr>
            <p:ph type="title"/>
          </p:nvPr>
        </p:nvSpPr>
        <p:spPr>
          <a:xfrm>
            <a:off x="463000" y="245249"/>
            <a:ext cx="3579000" cy="7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GUÍA DE CUENTAS DE USO FRECUENTE</a:t>
            </a:r>
            <a:endParaRPr/>
          </a:p>
        </p:txBody>
      </p:sp>
      <p:graphicFrame>
        <p:nvGraphicFramePr>
          <p:cNvPr id="115" name="Google Shape;115;g1f8030f6c35_0_10"/>
          <p:cNvGraphicFramePr/>
          <p:nvPr/>
        </p:nvGraphicFramePr>
        <p:xfrm>
          <a:off x="1078625" y="132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{F71E3ACC-2486-4CF2-97C4-CDE17AED4C13}</a:tableStyleId>
              </a:tblPr>
              <a:tblGrid>
                <a:gridCol w="1133475"/>
                <a:gridCol w="4662975"/>
                <a:gridCol w="4408450"/>
              </a:tblGrid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COG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CONCEPTO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ARTÍCULOS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2.1.1.1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Materiales útiles y equipos menores de oficina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Artículos de papelería, desechables…</a:t>
                      </a:r>
                      <a:endParaRPr/>
                    </a:p>
                  </a:txBody>
                  <a:tcPr marT="91425" marB="91425" marR="68575" marL="571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2.1.4.1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Materiales útiles y equipos menores de tecnologías de la información y comunicaciones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Tóner, tinta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2.1.5.3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Libros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Libros, enciclopedias, DVD, CD ROOM, libros digitales con un costo de </a:t>
                      </a:r>
                      <a:r>
                        <a:rPr b="1" lang="en-US" sz="1100"/>
                        <a:t>$3,799.96 a $7,599.90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2.1.5.4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Revistas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Suscripciones a revistas, periódicos u otras publicaciones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2.1.7.1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Materiales y útiles de enseñanza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Material de enseñanza (libros) con un costo de </a:t>
                      </a:r>
                      <a:r>
                        <a:rPr b="1" lang="en-US" sz="1100"/>
                        <a:t>$0.01 hasta $3,799.95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2.9.4.1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66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Refacciones y accesorios menores de equipo de cómputo y tecnologías de la información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Discos duros, tarjetas, usb, apuntadores, pantallas, monitores, impresoras, teclados, mouse con un costo de </a:t>
                      </a:r>
                      <a:r>
                        <a:rPr b="1" lang="en-US" sz="1100"/>
                        <a:t>$0.01 hasta $4,407.95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2.9.9.1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Mobiliario de oficina y estantería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Sillas, escritorios, archiveros, mesas, gabinetes, con un costo de </a:t>
                      </a:r>
                      <a:r>
                        <a:rPr b="1" lang="en-US" sz="1100"/>
                        <a:t>$4,407.96 a $8,815.88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8030f6c35_1_6"/>
          <p:cNvSpPr txBox="1"/>
          <p:nvPr>
            <p:ph type="title"/>
          </p:nvPr>
        </p:nvSpPr>
        <p:spPr>
          <a:xfrm>
            <a:off x="463000" y="245249"/>
            <a:ext cx="3579000" cy="7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GUÍA DE CUENTAS DE USO FRECUENTE</a:t>
            </a:r>
            <a:endParaRPr/>
          </a:p>
        </p:txBody>
      </p:sp>
      <p:graphicFrame>
        <p:nvGraphicFramePr>
          <p:cNvPr id="121" name="Google Shape;121;g1f8030f6c35_1_6"/>
          <p:cNvGraphicFramePr/>
          <p:nvPr/>
        </p:nvGraphicFramePr>
        <p:xfrm>
          <a:off x="1049075" y="128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{F71E3ACC-2486-4CF2-97C4-CDE17AED4C13}</a:tableStyleId>
              </a:tblPr>
              <a:tblGrid>
                <a:gridCol w="1133475"/>
                <a:gridCol w="4584150"/>
                <a:gridCol w="4240925"/>
              </a:tblGrid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COG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CONCEPTO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ARTÍCULOS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3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2.9.9.11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Equipo informático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Proyector, cámaras, computadora, disco duro,</a:t>
                      </a:r>
                      <a:endParaRPr sz="1100"/>
                    </a:p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impresoras, monitor, teclados, mouse, no break con un costo de </a:t>
                      </a:r>
                      <a:r>
                        <a:rPr b="1" lang="en-US" sz="1100"/>
                        <a:t>$4,407.96 a $8,815.88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625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3.2.7.2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Arrendamiento de activos intangibles con personas morales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016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Licencias, software con un costo de </a:t>
                      </a:r>
                      <a:r>
                        <a:rPr b="1" lang="en-US" sz="1100"/>
                        <a:t>$0.01 a $8,815.89 y una duración menor a un año.</a:t>
                      </a:r>
                      <a:endParaRPr b="1" sz="1100"/>
                    </a:p>
                    <a:p>
                      <a:pPr indent="0" lvl="0" marL="0" marR="1016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Membresías</a:t>
                      </a:r>
                      <a:endParaRPr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3.5.3.1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Instalación reparación y mantenimiento de equipo de cómputo y tecnología de la información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Mantenimiento de equipo de cómputo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3.6.1.2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Impresiones y publicaciones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Edición e impresión de libros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3.7.1.1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Pasajes aéreos nacionales e internacionales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Transporte aéreo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3.7.2.1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Pasajes terrestres nacionales e internacionales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Transporte terrestre, taxis.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3.7.5.1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Viáticos hospedaje nacional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Hospedaje nacional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8030f6c35_3_4"/>
          <p:cNvSpPr txBox="1"/>
          <p:nvPr>
            <p:ph type="title"/>
          </p:nvPr>
        </p:nvSpPr>
        <p:spPr>
          <a:xfrm>
            <a:off x="463000" y="245249"/>
            <a:ext cx="3579000" cy="7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GUÍA DE CUENTAS DE USO FRECUENTE</a:t>
            </a:r>
            <a:endParaRPr/>
          </a:p>
        </p:txBody>
      </p:sp>
      <p:graphicFrame>
        <p:nvGraphicFramePr>
          <p:cNvPr id="127" name="Google Shape;127;g1f8030f6c35_3_4"/>
          <p:cNvGraphicFramePr/>
          <p:nvPr/>
        </p:nvGraphicFramePr>
        <p:xfrm>
          <a:off x="763275" y="134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{F71E3ACC-2486-4CF2-97C4-CDE17AED4C13}</a:tableStyleId>
              </a:tblPr>
              <a:tblGrid>
                <a:gridCol w="1871150"/>
                <a:gridCol w="3796125"/>
                <a:gridCol w="4867725"/>
              </a:tblGrid>
              <a:tr h="378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COG</a:t>
                      </a:r>
                      <a:endParaRPr b="1" sz="13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CONCEPTO</a:t>
                      </a:r>
                      <a:endParaRPr b="1" sz="13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ARTÍCULOS</a:t>
                      </a:r>
                      <a:endParaRPr b="1" sz="13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35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3.7.5.3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Viáticos alimentación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Alimentos nacional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35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3.7.6.1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Viáticos hospedaje en el extranjero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Hospedaje en el extranjero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555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3.7.6.2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Viáticos alimentación en el extranjero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Alimentos en el extranjero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80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3.8.3.1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Congresos y convenciones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Servicio de alimentos, inscripciones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1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4.4.1.1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Becarios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Becarios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80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5.1.1.1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Muebles de oficina y estantería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381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Sillas, escritorios, archiveros, mesas, gabinetes, con un costo de </a:t>
                      </a:r>
                      <a:r>
                        <a:rPr b="1" lang="en-US" sz="1100"/>
                        <a:t>$8,815.89 en adelante.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800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5.1.3.1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Libros textos y colecciones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Libros, enciclopedias, DVD, CD ROOM, libros digitales con un costo de </a:t>
                      </a:r>
                      <a:r>
                        <a:rPr b="1" lang="en-US" sz="1100"/>
                        <a:t>$7,599.91 en adelante.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8030f6c35_3_11"/>
          <p:cNvSpPr txBox="1"/>
          <p:nvPr>
            <p:ph type="title"/>
          </p:nvPr>
        </p:nvSpPr>
        <p:spPr>
          <a:xfrm>
            <a:off x="463000" y="245249"/>
            <a:ext cx="3579000" cy="7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GUÍA DE CUENTAS DE USO FRECUENTE</a:t>
            </a:r>
            <a:endParaRPr/>
          </a:p>
        </p:txBody>
      </p:sp>
      <p:graphicFrame>
        <p:nvGraphicFramePr>
          <p:cNvPr id="133" name="Google Shape;133;g1f8030f6c35_3_11"/>
          <p:cNvGraphicFramePr/>
          <p:nvPr/>
        </p:nvGraphicFramePr>
        <p:xfrm>
          <a:off x="1009650" y="165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{F71E3ACC-2486-4CF2-97C4-CDE17AED4C13}</a:tableStyleId>
              </a:tblPr>
              <a:tblGrid>
                <a:gridCol w="1336800"/>
                <a:gridCol w="3991475"/>
                <a:gridCol w="4250900"/>
              </a:tblGrid>
              <a:tr h="180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COG</a:t>
                      </a:r>
                      <a:endParaRPr b="1" sz="13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CONCEPTO</a:t>
                      </a:r>
                      <a:endParaRPr b="1" sz="13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ARTÍCULOS</a:t>
                      </a:r>
                      <a:endParaRPr b="1" sz="13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5.1.5.1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Equipo de cómputo y de tecnologías de la información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Proyector, cámaras, computadora, disco duro, impresoras, monitor, teclados, mouse, no break con un costo de </a:t>
                      </a:r>
                      <a:r>
                        <a:rPr b="1" lang="en-US" sz="1100"/>
                        <a:t>$8,815.89 en adelante.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5.9.1.1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Software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2540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Licencias, software con un costo de </a:t>
                      </a:r>
                      <a:r>
                        <a:rPr b="1" lang="en-US" sz="1100"/>
                        <a:t>$8,815.89 en adelante y una duración mayor a un año.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127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5.9.7.1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Licencias informáticas e intelectuales</a:t>
                      </a:r>
                      <a:endParaRPr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" marR="2540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Licencias, software con un costo de </a:t>
                      </a:r>
                      <a:r>
                        <a:rPr b="1" lang="en-US" sz="1100"/>
                        <a:t>$8,815.89  en adelante y una duración mayor a un año.</a:t>
                      </a:r>
                      <a:endParaRPr b="1" sz="11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8030f6c35_0_15"/>
          <p:cNvSpPr txBox="1"/>
          <p:nvPr>
            <p:ph idx="1" type="body"/>
          </p:nvPr>
        </p:nvSpPr>
        <p:spPr>
          <a:xfrm>
            <a:off x="2947725" y="2486975"/>
            <a:ext cx="6519000" cy="147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Impact"/>
                <a:ea typeface="Impact"/>
                <a:cs typeface="Impact"/>
                <a:sym typeface="Impact"/>
              </a:rPr>
              <a:t>Inicio de gestión de los recursos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ff2b453cc_0_5"/>
          <p:cNvSpPr txBox="1"/>
          <p:nvPr>
            <p:ph type="title"/>
          </p:nvPr>
        </p:nvSpPr>
        <p:spPr>
          <a:xfrm>
            <a:off x="78724" y="268422"/>
            <a:ext cx="4722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Modalidad 1</a:t>
            </a:r>
            <a:endParaRPr sz="275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Tipos de trámites 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cff2b453cc_0_5"/>
          <p:cNvSpPr txBox="1"/>
          <p:nvPr/>
        </p:nvSpPr>
        <p:spPr>
          <a:xfrm>
            <a:off x="800624" y="1610285"/>
            <a:ext cx="10781700" cy="3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40369" lvl="1" marL="5238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</a:rPr>
              <a:t>Firma de lineamientos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440369" lvl="1" marL="5238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</a:rPr>
              <a:t>Requisiciones - SIGI</a:t>
            </a:r>
            <a:r>
              <a:rPr lang="en-US" sz="2400">
                <a:solidFill>
                  <a:schemeClr val="dk1"/>
                </a:solidFill>
              </a:rPr>
              <a:t>. </a:t>
            </a:r>
            <a:r>
              <a:rPr i="1" lang="en-US" sz="2400" u="none" cap="none" strike="noStrike">
                <a:solidFill>
                  <a:schemeClr val="dk1"/>
                </a:solidFill>
              </a:rPr>
              <a:t>Compra</a:t>
            </a:r>
            <a:r>
              <a:rPr i="1" lang="en-US" sz="2400">
                <a:solidFill>
                  <a:schemeClr val="dk1"/>
                </a:solidFill>
              </a:rPr>
              <a:t> de bienes</a:t>
            </a:r>
            <a:r>
              <a:rPr i="1" lang="en-US" sz="2400" u="none" cap="none" strike="noStrike">
                <a:solidFill>
                  <a:schemeClr val="dk1"/>
                </a:solidFill>
              </a:rPr>
              <a:t> a través de la Unidad de Adquisiciones  y Suministros</a:t>
            </a:r>
            <a:r>
              <a:rPr i="0" lang="en-US" sz="2400" u="none" cap="none" strike="noStrike">
                <a:solidFill>
                  <a:schemeClr val="dk1"/>
                </a:solidFill>
              </a:rPr>
              <a:t>.</a:t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-440369" lvl="1" marL="5238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</a:rPr>
              <a:t>Tarjeta Corporativa - TDCOR</a:t>
            </a:r>
            <a:r>
              <a:rPr lang="en-US" sz="2400">
                <a:solidFill>
                  <a:schemeClr val="dk1"/>
                </a:solidFill>
              </a:rPr>
              <a:t>. </a:t>
            </a:r>
            <a:r>
              <a:rPr i="1" lang="en-US" sz="2400" u="none" cap="none" strike="noStrike">
                <a:solidFill>
                  <a:schemeClr val="dk1"/>
                </a:solidFill>
              </a:rPr>
              <a:t>Solicitud de pasajes y viáticos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440369" lvl="1" marL="5238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</a:rPr>
              <a:t>Reposición.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i="1" lang="en-US" sz="2400">
                <a:solidFill>
                  <a:schemeClr val="dk1"/>
                </a:solidFill>
              </a:rPr>
              <a:t>Reembolsos</a:t>
            </a:r>
            <a:r>
              <a:rPr i="1" lang="en-US" sz="2400" u="none" cap="none" strike="noStrike">
                <a:solidFill>
                  <a:schemeClr val="dk1"/>
                </a:solidFill>
              </a:rPr>
              <a:t> de gastos</a:t>
            </a:r>
            <a:r>
              <a:rPr i="1" lang="en-US" sz="2400">
                <a:solidFill>
                  <a:schemeClr val="dk1"/>
                </a:solidFill>
              </a:rPr>
              <a:t> realizados por el investigador</a:t>
            </a:r>
            <a:r>
              <a:rPr i="1" lang="en-US" sz="2400" u="none" cap="none" strike="noStrike">
                <a:solidFill>
                  <a:schemeClr val="dk1"/>
                </a:solidFill>
              </a:rPr>
              <a:t>.</a:t>
            </a:r>
            <a:endParaRPr i="1" sz="2400" u="none" cap="none" strike="noStrike">
              <a:solidFill>
                <a:schemeClr val="dk1"/>
              </a:solidFill>
            </a:endParaRPr>
          </a:p>
          <a:p>
            <a:pPr indent="-440369" lvl="1" marL="5238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</a:rPr>
              <a:t>Pago a proveedores - Recibo</a:t>
            </a:r>
            <a:r>
              <a:rPr lang="en-US" sz="2400">
                <a:solidFill>
                  <a:schemeClr val="dk1"/>
                </a:solidFill>
              </a:rPr>
              <a:t>. </a:t>
            </a:r>
            <a:r>
              <a:rPr i="1" lang="en-US" sz="2400">
                <a:solidFill>
                  <a:schemeClr val="dk1"/>
                </a:solidFill>
              </a:rPr>
              <a:t>Pagos directos a proveedores por la Coordinación de Finanzas</a:t>
            </a:r>
            <a:r>
              <a:rPr lang="en-US" sz="2400">
                <a:solidFill>
                  <a:schemeClr val="dk1"/>
                </a:solidFill>
              </a:rPr>
              <a:t>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ff2b453cc_0_16"/>
          <p:cNvSpPr txBox="1"/>
          <p:nvPr>
            <p:ph type="title"/>
          </p:nvPr>
        </p:nvSpPr>
        <p:spPr>
          <a:xfrm>
            <a:off x="78725" y="268425"/>
            <a:ext cx="4631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.Firma de lineamientos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g2cff2b453cc_0_16"/>
          <p:cNvGraphicFramePr/>
          <p:nvPr/>
        </p:nvGraphicFramePr>
        <p:xfrm>
          <a:off x="413056" y="18549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876050"/>
                <a:gridCol w="2507225"/>
                <a:gridCol w="2347200"/>
                <a:gridCol w="3549400"/>
              </a:tblGrid>
              <a:tr h="775900">
                <a:tc>
                  <a:txBody>
                    <a:bodyPr/>
                    <a:lstStyle/>
                    <a:p>
                      <a:pPr indent="0" lvl="0" marL="596265" marR="0" rtl="0" algn="l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9755" marR="0" rtl="0" algn="l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Fechas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26718" marR="0" rtl="0" algn="l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75615" marR="0" rtl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entrega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9695" marR="0" rtl="0" algn="ctr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1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del expediente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2042175">
                <a:tc>
                  <a:txBody>
                    <a:bodyPr/>
                    <a:lstStyle/>
                    <a:p>
                      <a:pPr indent="0" lvl="0" marL="0" marR="586105" rtl="0" algn="l">
                        <a:lnSpc>
                          <a:spcPct val="107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Imprimir, fi</a:t>
                      </a: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rmar con </a:t>
                      </a:r>
                      <a:r>
                        <a:rPr b="1"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tinta azul</a:t>
                      </a: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y entregar en la CI</a:t>
                      </a:r>
                      <a:r>
                        <a:rPr lang="en-US"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5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 lvl="0" marL="391795" marR="201930" rtl="0" algn="l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más tardar el</a:t>
                      </a: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1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de julio.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0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0345" marR="212090" rtl="0" algn="ctr">
                        <a:lnSpc>
                          <a:spcPct val="101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 de  Investigación</a:t>
                      </a:r>
                      <a:endParaRPr sz="1900" u="none" cap="none" strike="noStrike"/>
                    </a:p>
                  </a:txBody>
                  <a:tcPr marT="18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361950" lvl="0" marL="548640" marR="90805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Times New Roman"/>
                        <a:buChar char="●"/>
                      </a:pP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Lineamientos  firmados en el</a:t>
                      </a:r>
                      <a:r>
                        <a:rPr b="1"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nombre del  investigador </a:t>
                      </a: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 al</a:t>
                      </a:r>
                      <a:r>
                        <a:rPr b="1"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calce  </a:t>
                      </a:r>
                      <a:r>
                        <a:rPr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r>
                        <a:rPr b="1" lang="en-US" sz="2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todas las hojas.</a:t>
                      </a:r>
                      <a:endParaRPr b="1"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90805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90805" rtl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Descargar en:</a:t>
                      </a:r>
                      <a:endParaRPr b="1"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90805" rtl="0" algn="l">
                        <a:lnSpc>
                          <a:spcPct val="102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Lineamientos PROSNI 2024</a:t>
                      </a:r>
                      <a:endParaRPr sz="2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650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78725" y="268425"/>
            <a:ext cx="4710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2. R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equisiciones-UAS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" name="Google Shape;156;p7"/>
          <p:cNvGraphicFramePr/>
          <p:nvPr/>
        </p:nvGraphicFramePr>
        <p:xfrm>
          <a:off x="308057" y="16354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858725"/>
                <a:gridCol w="2590475"/>
                <a:gridCol w="2235100"/>
                <a:gridCol w="3857275"/>
              </a:tblGrid>
              <a:tr h="978075">
                <a:tc>
                  <a:txBody>
                    <a:bodyPr/>
                    <a:lstStyle/>
                    <a:p>
                      <a:pPr indent="0" lvl="0" marL="636905" marR="0" rtl="0" algn="l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79755" marR="0" rtl="0" algn="l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Fechas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26719" marR="0" rtl="0" algn="l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75615" marR="0" rtl="0" algn="l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entrega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9695" marR="0" rtl="0" algn="ctr">
                        <a:lnSpc>
                          <a:spcPct val="1115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del expediente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2662400">
                <a:tc>
                  <a:txBody>
                    <a:bodyPr/>
                    <a:lstStyle/>
                    <a:p>
                      <a:pPr indent="-1270" lvl="0" marL="143510" marR="135255" rtl="0" algn="l">
                        <a:lnSpc>
                          <a:spcPct val="100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Capturar en SIGI  para adquisición de  </a:t>
                      </a: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equipo, mobiliario, materiales y edición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de libros a través de UAS.</a:t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195580" rtl="0" algn="l">
                        <a:lnSpc>
                          <a:spcPct val="10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195580" rtl="0" algn="l">
                        <a:lnSpc>
                          <a:spcPct val="10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ompras  mayores a $15,000.00 </a:t>
                      </a: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con </a:t>
                      </a:r>
                      <a:r>
                        <a:rPr b="1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 IVA Incluido)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7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82880" lvl="0" marL="391795" marR="201930" rtl="0" algn="l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más tardar el 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de julio.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0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633" lvl="0" marL="120014" marR="113029" rtl="0" algn="ctr">
                        <a:lnSpc>
                          <a:spcPct val="101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Unidad de  Adquisiciones y  Suministros (UAS)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548640" marR="320040" rtl="0" algn="l">
                        <a:lnSpc>
                          <a:spcPct val="101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●"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Formato de  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Requisición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que emi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el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SIGI.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55600" lvl="0" marL="548640" marR="151130" rtl="0" algn="l">
                        <a:lnSpc>
                          <a:spcPct val="11875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Char char="●"/>
                      </a:pP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Oficio de justificación firmado por el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investigador.</a:t>
                      </a:r>
                      <a:endParaRPr sz="2000" u="sng" cap="none" strike="noStrike">
                        <a:solidFill>
                          <a:schemeClr val="hlink"/>
                        </a:solidFill>
                        <a:latin typeface="Arial"/>
                        <a:ea typeface="Arial"/>
                        <a:cs typeface="Arial"/>
                        <a:sym typeface="Arial"/>
                        <a:hlinkClick r:id="rId3"/>
                      </a:endParaRPr>
                    </a:p>
                    <a:p>
                      <a:pPr indent="0" lvl="0" marL="91440" marR="54737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SIGI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54737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Oficio de justificación</a:t>
                      </a:r>
                      <a:endParaRPr sz="2000" u="sng">
                        <a:solidFill>
                          <a:schemeClr val="hlink"/>
                        </a:solidFill>
                        <a:latin typeface="Arial"/>
                        <a:ea typeface="Arial"/>
                        <a:cs typeface="Arial"/>
                        <a:sym typeface="Arial"/>
                        <a:hlinkClick r:id="rId6"/>
                      </a:endParaRPr>
                    </a:p>
                    <a:p>
                      <a:pPr indent="0" lvl="0" marL="91440" marR="54737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/>
                        </a:rPr>
                        <a:t>Guía de captura SIGI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54737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78725" y="268422"/>
            <a:ext cx="3964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18"/>
          <p:cNvGraphicFramePr/>
          <p:nvPr/>
        </p:nvGraphicFramePr>
        <p:xfrm>
          <a:off x="439374" y="17192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827775"/>
                <a:gridCol w="2827775"/>
                <a:gridCol w="2827775"/>
                <a:gridCol w="2827775"/>
              </a:tblGrid>
              <a:tr h="5102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14680" marR="0" rtl="0" algn="l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límite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Responsable de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seguimiento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del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expediente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3749050">
                <a:tc>
                  <a:txBody>
                    <a:bodyPr/>
                    <a:lstStyle/>
                    <a:p>
                      <a:pPr indent="0" lvl="0" marL="91440" marR="725805" rtl="0" algn="l">
                        <a:lnSpc>
                          <a:spcPct val="101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Firma de altas y  resguardos  patrimoniales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297815" rtl="0" algn="l">
                        <a:lnSpc>
                          <a:spcPct val="101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Inmediatamente a la  fecha de recepción  del bien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63195" lvl="0" marL="529590" marR="360045" rtl="0" algn="l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de  Investigación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83185" rtl="0" algn="just">
                        <a:lnSpc>
                          <a:spcPct val="100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 Investigador deberá  tomar fotografías de  los bienes al momento  de recibirlos para la  elaboración de  las  altas y resguardos  correspondientes.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just">
                        <a:lnSpc>
                          <a:spcPct val="100000"/>
                        </a:lnSpc>
                        <a:spcBef>
                          <a:spcPts val="191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B800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IMPORTANTE:	Los</a:t>
                      </a:r>
                      <a:endParaRPr sz="13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83185" rtl="0" algn="just">
                        <a:lnSpc>
                          <a:spcPct val="104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B800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investigadores que no  firmen el resguardo del  equipo asignado, se  considerará</a:t>
                      </a:r>
                      <a:r>
                        <a:rPr b="1" lang="en-US" sz="1350">
                          <a:solidFill>
                            <a:srgbClr val="B800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1" lang="en-US" sz="1350" u="none" cap="none" strike="noStrike">
                          <a:solidFill>
                            <a:srgbClr val="B800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deudores y no  serán sujetos para  participar en futuras  convocatorias.</a:t>
                      </a:r>
                      <a:endParaRPr sz="13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05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18"/>
          <p:cNvSpPr txBox="1"/>
          <p:nvPr/>
        </p:nvSpPr>
        <p:spPr>
          <a:xfrm>
            <a:off x="4495800" y="1201110"/>
            <a:ext cx="2770840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b="1" i="0" lang="en-US" sz="2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Comprobación</a:t>
            </a:r>
            <a:endParaRPr b="0" i="0" sz="2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>
            <p:ph type="title"/>
          </p:nvPr>
        </p:nvSpPr>
        <p:spPr>
          <a:xfrm>
            <a:off x="78725" y="268425"/>
            <a:ext cx="4702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TDCOR- Viáticos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8"/>
          <p:cNvGraphicFramePr/>
          <p:nvPr/>
        </p:nvGraphicFramePr>
        <p:xfrm>
          <a:off x="308049" y="15906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3047625"/>
                <a:gridCol w="2075275"/>
                <a:gridCol w="2472550"/>
                <a:gridCol w="3897750"/>
              </a:tblGrid>
              <a:tr h="51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Fechas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 entrega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 expediente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2379375">
                <a:tc>
                  <a:txBody>
                    <a:bodyPr/>
                    <a:lstStyle/>
                    <a:p>
                      <a:pPr indent="-1270" lvl="0" marL="207645" marR="200025" rtl="0" algn="l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Si no cuenta con la 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TDCOR,  solicitarla en la Coordinación de Finanzas con la Lic.</a:t>
                      </a:r>
                      <a:r>
                        <a:rPr lang="en-US" sz="1800"/>
                        <a:t> 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Brissa Messina al correo:  </a:t>
                      </a:r>
                      <a:r>
                        <a:rPr lang="en-US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briliv@cucea.udg.mx 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" lvl="0" marL="207645" marR="200025" rtl="0" algn="l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(El trámite toma  alrededor de 30 días  hábiles).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270" lvl="0" marL="207645" marR="200025" rtl="0" algn="l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 EL DEPÓSITO DE LOS RECURSOS: Debe gestionarse con tres semanas de antelación a la comisión.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1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66370" lvl="0" marL="266065" marR="9271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 24 de junio al 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septiembre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6764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de  Investigación</a:t>
                      </a:r>
                      <a:endParaRPr sz="1800" u="none" cap="none" strike="noStrike"/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33020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●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Solicitud de viáticos, 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020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●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Autorización para uso de  transporte aéreo, que encontrará en: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Formatos transporte aéreo y viáticos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5080" rtl="0" algn="just">
                        <a:lnSpc>
                          <a:spcPct val="117400"/>
                        </a:lnSpc>
                        <a:spcBef>
                          <a:spcPts val="255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50"/>
                        <a:buFont typeface="Arial"/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Es necesario revisar los Lineamientos para	la  asignación de viáticos, para no incurrir en gastos o tarifas no autorizadas: </a:t>
                      </a:r>
                      <a:r>
                        <a:rPr lang="en-US" sz="16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/>
                        </a:rPr>
                        <a:t>Circular 2/ 2022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03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78725" y="345775"/>
            <a:ext cx="44565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Consideraciones previas: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898779" y="1827894"/>
            <a:ext cx="100920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186055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Actualmente se encuentran vigentes dos convocatorias dirigidas a investigadores/as que forman parte del SNII:</a:t>
            </a:r>
            <a:endParaRPr sz="2400">
              <a:solidFill>
                <a:schemeClr val="dk1"/>
              </a:solidFill>
            </a:endParaRPr>
          </a:p>
          <a:p>
            <a:pPr indent="0" lvl="0" marL="0" marR="186055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186055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Becas de permanencia SNII-SNCA. A cargo de la Coordinación General de Investigación, Posgrado y Vinculación (CGIPV).</a:t>
            </a:r>
            <a:endParaRPr sz="2400">
              <a:solidFill>
                <a:schemeClr val="dk1"/>
              </a:solidFill>
            </a:endParaRPr>
          </a:p>
          <a:p>
            <a:pPr indent="0" lvl="0" marL="457200" marR="186055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186055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b="1" lang="en-US" sz="2400">
                <a:solidFill>
                  <a:schemeClr val="dk1"/>
                </a:solidFill>
              </a:rPr>
              <a:t>Programa de apoyo a la mejora en las condiciones de producción de las personas integrantes del SNII y SNCA (PROSNII). 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78725" y="268422"/>
            <a:ext cx="3350275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424900" y="1980700"/>
            <a:ext cx="11417700" cy="25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Pasajes y viáticos: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Las	actividades	de	</a:t>
            </a:r>
            <a:r>
              <a:rPr b="1" lang="en-US" sz="2400">
                <a:solidFill>
                  <a:schemeClr val="dk1"/>
                </a:solidFill>
              </a:rPr>
              <a:t>movilidad</a:t>
            </a:r>
            <a:r>
              <a:rPr lang="en-US" sz="2400">
                <a:solidFill>
                  <a:schemeClr val="dk1"/>
                </a:solidFill>
              </a:rPr>
              <a:t>	deberán	no deberán realizarse después del	</a:t>
            </a:r>
            <a:r>
              <a:rPr lang="en-US" sz="2400">
                <a:solidFill>
                  <a:srgbClr val="FF0000"/>
                </a:solidFill>
              </a:rPr>
              <a:t>14	de noviembre  2024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La </a:t>
            </a:r>
            <a:r>
              <a:rPr b="1" lang="en-US" sz="2400">
                <a:solidFill>
                  <a:schemeClr val="dk1"/>
                </a:solidFill>
              </a:rPr>
              <a:t>comprobación </a:t>
            </a:r>
            <a:r>
              <a:rPr lang="en-US" sz="2400">
                <a:solidFill>
                  <a:schemeClr val="dk1"/>
                </a:solidFill>
              </a:rPr>
              <a:t>deberá hacerse máximo </a:t>
            </a:r>
            <a:r>
              <a:rPr b="1" lang="en-US" sz="2400">
                <a:solidFill>
                  <a:schemeClr val="dk1"/>
                </a:solidFill>
              </a:rPr>
              <a:t>tres días después</a:t>
            </a:r>
            <a:r>
              <a:rPr lang="en-US" sz="2400">
                <a:solidFill>
                  <a:schemeClr val="dk1"/>
                </a:solidFill>
              </a:rPr>
              <a:t> de la movilidad.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se trate de un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comprobante extranjero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éste deberá mencionar  “Universidad de Guadalajara”.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f05141e2a_0_57"/>
          <p:cNvSpPr txBox="1"/>
          <p:nvPr>
            <p:ph type="title"/>
          </p:nvPr>
        </p:nvSpPr>
        <p:spPr>
          <a:xfrm>
            <a:off x="78725" y="451300"/>
            <a:ext cx="3350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cf05141e2a_0_57"/>
          <p:cNvSpPr txBox="1"/>
          <p:nvPr/>
        </p:nvSpPr>
        <p:spPr>
          <a:xfrm>
            <a:off x="242448" y="1557418"/>
            <a:ext cx="61584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683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1" baseline="30000" i="0" lang="en-US" sz="32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Tarifas Según Circular de Viáticos Vigente</a:t>
            </a:r>
            <a:endParaRPr b="0" baseline="30000" i="0" sz="32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2cf05141e2a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791" y="2715767"/>
            <a:ext cx="4462272" cy="242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cf05141e2a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079" y="2715767"/>
            <a:ext cx="4486656" cy="2331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f05141e2a_0_21"/>
          <p:cNvSpPr txBox="1"/>
          <p:nvPr>
            <p:ph type="title"/>
          </p:nvPr>
        </p:nvSpPr>
        <p:spPr>
          <a:xfrm>
            <a:off x="78725" y="268425"/>
            <a:ext cx="4601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4. R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eposición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" name="Google Shape;189;g2cf05141e2a_0_21"/>
          <p:cNvGraphicFramePr/>
          <p:nvPr/>
        </p:nvGraphicFramePr>
        <p:xfrm>
          <a:off x="193599" y="1362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807975"/>
                <a:gridCol w="2174050"/>
                <a:gridCol w="2866400"/>
                <a:gridCol w="4027575"/>
              </a:tblGrid>
              <a:tr h="51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 entrega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 expediente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23793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Presentar facturas de gastos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realizados por el investigador por concepto de: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Pasajes y viáticos, 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con un monto de entre $1,000.00 y $40,000.00. 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Bienes muebles, materiales,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con un monto de entre $1,000.00 y $10,000.00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1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66370" lvl="0" marL="266065" marR="9271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 24 de junio al 27  de septiembre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6764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de  Investigación</a:t>
                      </a:r>
                      <a:endParaRPr sz="1600" u="none" cap="none" strike="noStrike"/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Pasajes y viáticos: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3692" lvl="0" marL="54864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Char char="●"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Solicitud de viáticos, 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3692" lvl="0" marL="54864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Char char="●"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Autorización para uso de  transporte aéreo,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3692" lvl="0" marL="54864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Char char="●"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Comprobaci</a:t>
                      </a: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ón de viáticos,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3692" lvl="0" marL="54864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Char char="●"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Informe de actividades viáticos</a:t>
                      </a:r>
                      <a:r>
                        <a:rPr b="1"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b="0"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que encontrará en: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Formatos transporte aéreo y viáticos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Bienes:</a:t>
                      </a:r>
                      <a:endParaRPr b="1"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2385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●"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Facturas debidamente firmadas y selladas.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Guía para la firma de facturas.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2385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Char char="●"/>
                      </a:pPr>
                      <a:r>
                        <a:rPr lang="en-US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Estados de cuenta donde aparezcan los cargos.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23850" lvl="0" marL="457200" marR="54737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</a:pPr>
                      <a:r>
                        <a:rPr lang="en-US" sz="15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Oficio de justificación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03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f05141e2a_0_32"/>
          <p:cNvSpPr txBox="1"/>
          <p:nvPr>
            <p:ph type="title"/>
          </p:nvPr>
        </p:nvSpPr>
        <p:spPr>
          <a:xfrm>
            <a:off x="78725" y="268422"/>
            <a:ext cx="3350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cf05141e2a_0_32"/>
          <p:cNvSpPr txBox="1"/>
          <p:nvPr/>
        </p:nvSpPr>
        <p:spPr>
          <a:xfrm>
            <a:off x="424900" y="1523500"/>
            <a:ext cx="11417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Reposición</a:t>
            </a:r>
            <a:r>
              <a:rPr b="1" lang="en-US" sz="2400">
                <a:solidFill>
                  <a:schemeClr val="dk1"/>
                </a:solidFill>
              </a:rPr>
              <a:t>: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marR="5080" rtl="0" algn="just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Si en la solicitud de reposición se adquirió un </a:t>
            </a:r>
            <a:r>
              <a:rPr b="1" lang="en-US" sz="2400">
                <a:solidFill>
                  <a:schemeClr val="dk1"/>
                </a:solidFill>
              </a:rPr>
              <a:t>bien inventariable</a:t>
            </a:r>
            <a:r>
              <a:rPr lang="en-US" sz="2400">
                <a:solidFill>
                  <a:schemeClr val="dk1"/>
                </a:solidFill>
              </a:rPr>
              <a:t> por un monto mayor a </a:t>
            </a:r>
            <a:r>
              <a:rPr lang="en-US" sz="2200">
                <a:solidFill>
                  <a:srgbClr val="FF0000"/>
                </a:solidFill>
              </a:rPr>
              <a:t>$4,211.85 </a:t>
            </a:r>
            <a:r>
              <a:rPr lang="en-US" sz="2400">
                <a:solidFill>
                  <a:schemeClr val="dk1"/>
                </a:solidFill>
              </a:rPr>
              <a:t>se deberá  adjuntar al trámite, fotografías del bien, así como el número de serie, modelo y  características específicas del equipo; a fin de realizar el resguardo correspondiente.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5080" rtl="0" algn="just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No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aceptarán facturas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mayores a $2,000.00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(Dos mil pesos 00/100 M.N)  pagadas en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efectivo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5080" rtl="0" algn="just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El pago deberá realizarse con </a:t>
            </a:r>
            <a:r>
              <a:rPr b="1" lang="en-US" sz="2400">
                <a:solidFill>
                  <a:schemeClr val="dk1"/>
                </a:solidFill>
              </a:rPr>
              <a:t>tarjeta de crédito o débito, a nombre del  investigador</a:t>
            </a:r>
            <a:r>
              <a:rPr lang="en-US" sz="2400">
                <a:solidFill>
                  <a:schemeClr val="dk1"/>
                </a:solidFill>
              </a:rPr>
              <a:t>, con los datos fiscales de la Universidad de Guadalajara.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5080" rtl="0" algn="just">
              <a:lnSpc>
                <a:spcPct val="114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eberá anexar el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estado de cuenta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 donde se observe el </a:t>
            </a:r>
            <a:r>
              <a:rPr lang="en-US" sz="2400">
                <a:solidFill>
                  <a:schemeClr val="dk1"/>
                </a:solidFill>
              </a:rPr>
              <a:t>cargo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f05141e2a_0_47"/>
          <p:cNvSpPr txBox="1"/>
          <p:nvPr>
            <p:ph type="title"/>
          </p:nvPr>
        </p:nvSpPr>
        <p:spPr>
          <a:xfrm>
            <a:off x="78725" y="268425"/>
            <a:ext cx="3473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cf05141e2a_0_47"/>
          <p:cNvSpPr txBox="1"/>
          <p:nvPr/>
        </p:nvSpPr>
        <p:spPr>
          <a:xfrm>
            <a:off x="847400" y="1823200"/>
            <a:ext cx="10503900" cy="27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41300" lvl="0" marL="241300" marR="5715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	el	caso	de	compra	de	libros,	se	deberá	entregar	copia	de	la	portada,  contraportada y hoja legal, de cada libro adquirido.</a:t>
            </a:r>
            <a:endParaRPr sz="2400">
              <a:solidFill>
                <a:schemeClr val="dk1"/>
              </a:solidFill>
            </a:endParaRPr>
          </a:p>
          <a:p>
            <a:pPr indent="-241300" lvl="0" marL="241300" marR="508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	el	caso	de	compra	de	licencias	también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	deberá	presentar	evidencia	de	la  compra, correo de confirmación.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41300" marR="508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	el	pago	de	membresías,	debe	presentarse	evidencia	de	registro	en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 asociación.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/>
        </p:nvSpPr>
        <p:spPr>
          <a:xfrm>
            <a:off x="948675" y="1590548"/>
            <a:ext cx="10325700" cy="3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81000" lvl="0" marL="457200" marR="508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 de realizar cualquier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compra o adquisición de un servicio en el  extranjero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 través de internet acercarse a la Coordinación de Finanzas.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5080" rtl="0" algn="just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Investigador deberá conservar un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acuse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todo documento que se  ingrese a la Coordinación de Investigación, como parte de la solicitud de  recurso o requisición.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5080" rtl="0" algn="just">
              <a:lnSpc>
                <a:spcPct val="1141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el pago de cualquier factura el investigador deberá contar con el 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bien en su poder o el servicio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haya sido realizado.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 txBox="1"/>
          <p:nvPr>
            <p:ph type="title"/>
          </p:nvPr>
        </p:nvSpPr>
        <p:spPr>
          <a:xfrm>
            <a:off x="78725" y="451302"/>
            <a:ext cx="3426475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/>
        </p:nvSpPr>
        <p:spPr>
          <a:xfrm>
            <a:off x="916925" y="1721612"/>
            <a:ext cx="103575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775">
            <a:spAutoFit/>
          </a:bodyPr>
          <a:lstStyle/>
          <a:p>
            <a:pPr indent="-381000" lvl="0" marL="457200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No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aceptarán comprobantes que incluyan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artículos personales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No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aceptarán CFDI por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mantenimiento de equipos.</a:t>
            </a:r>
            <a:endParaRPr b="1" i="0" sz="2400" u="none" cap="none" strike="noStrike">
              <a:solidFill>
                <a:schemeClr val="dk1"/>
              </a:solidFill>
            </a:endParaRPr>
          </a:p>
        </p:txBody>
      </p:sp>
      <p:sp>
        <p:nvSpPr>
          <p:cNvPr id="213" name="Google Shape;213;p21"/>
          <p:cNvSpPr txBox="1"/>
          <p:nvPr>
            <p:ph type="title"/>
          </p:nvPr>
        </p:nvSpPr>
        <p:spPr>
          <a:xfrm>
            <a:off x="78725" y="451302"/>
            <a:ext cx="3426475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f05141e2a_0_26"/>
          <p:cNvSpPr txBox="1"/>
          <p:nvPr>
            <p:ph type="title"/>
          </p:nvPr>
        </p:nvSpPr>
        <p:spPr>
          <a:xfrm>
            <a:off x="78725" y="268425"/>
            <a:ext cx="4641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5. R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ecibos- Pago a proveedor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g2cf05141e2a_0_26"/>
          <p:cNvGraphicFramePr/>
          <p:nvPr/>
        </p:nvGraphicFramePr>
        <p:xfrm>
          <a:off x="168199" y="1438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767900"/>
                <a:gridCol w="2143000"/>
                <a:gridCol w="2825450"/>
                <a:gridCol w="3970050"/>
              </a:tblGrid>
              <a:tr h="51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 entrega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67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 expediente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23793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Presentar </a:t>
                      </a: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facturas de gastos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Presentar </a:t>
                      </a: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estado de cuenta y constancia de situación fiscal del proveedor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(con vigencia máxima de tres meses), para realizar el pago. 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41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66370" lvl="0" marL="266065" marR="9271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 24 de junio al 27  de septiembre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6764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de  Investigación</a:t>
                      </a:r>
                      <a:endParaRPr sz="1600" u="none" cap="none" strike="noStrike"/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Pasajes y v</a:t>
                      </a: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iáticos: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0042" lvl="0" marL="54864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●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Solicitud de viáticos, 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0042" lvl="0" marL="54864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Char char="●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Autorización para uso de  transporte aéreo,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que encontrará en: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Formatos transporte aéreo y viáticos</a:t>
                      </a: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Bienes: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020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●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Facturas debidamente firmadas y selladas.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Guía para la firma de facturas.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30200" lvl="0" marL="457200" marR="84455" rtl="0" algn="just">
                        <a:lnSpc>
                          <a:spcPct val="1175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Estados de cuenta donde aparezcan los cargos.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800" lvl="0" marL="457200" marR="547370" rtl="0" algn="l">
                        <a:lnSpc>
                          <a:spcPct val="118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-US" sz="16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Oficio de justificación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03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fcc5c8a17_0_0"/>
          <p:cNvSpPr txBox="1"/>
          <p:nvPr>
            <p:ph type="title"/>
          </p:nvPr>
        </p:nvSpPr>
        <p:spPr>
          <a:xfrm>
            <a:off x="78725" y="268422"/>
            <a:ext cx="3350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6fcc5c8a17_0_0"/>
          <p:cNvSpPr txBox="1"/>
          <p:nvPr/>
        </p:nvSpPr>
        <p:spPr>
          <a:xfrm>
            <a:off x="424900" y="1523500"/>
            <a:ext cx="11417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Mismas consideraciones que para Reposición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type="title"/>
          </p:nvPr>
        </p:nvSpPr>
        <p:spPr>
          <a:xfrm>
            <a:off x="78725" y="268422"/>
            <a:ext cx="3807475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Consideraciones…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158654" y="1631713"/>
            <a:ext cx="9474900" cy="4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-457200" lvl="0" marL="457200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baseline="30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 podrá hacer</a:t>
            </a:r>
            <a:r>
              <a:rPr b="1" baseline="30000" lang="en-US" sz="3600">
                <a:solidFill>
                  <a:schemeClr val="dk1"/>
                </a:solidFill>
              </a:rPr>
              <a:t> uso</a:t>
            </a:r>
            <a:r>
              <a:rPr b="1" baseline="3000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recurso en caso de contar </a:t>
            </a:r>
            <a:r>
              <a:rPr b="1" baseline="30000" lang="en-US" sz="3600">
                <a:solidFill>
                  <a:schemeClr val="dk1"/>
                </a:solidFill>
              </a:rPr>
              <a:t>con adeudos en la documentación justificativa o comprobación de los recursos de solicitudes anteriores (PROSNI 2023).</a:t>
            </a:r>
            <a:endParaRPr b="1" baseline="30000" sz="3600">
              <a:solidFill>
                <a:schemeClr val="dk1"/>
              </a:solidFill>
            </a:endParaRPr>
          </a:p>
          <a:p>
            <a:pPr indent="-457200" lvl="0" marL="457200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baseline="30000" lang="en-US" sz="3600">
                <a:solidFill>
                  <a:schemeClr val="dk1"/>
                </a:solidFill>
              </a:rPr>
              <a:t>A partir de este año, ningún trámite se podrá enviar a aprobación de la Contraloría, por lo que es indispensable verificar que todos los comprobantes contengan la información solicitada.</a:t>
            </a:r>
            <a:endParaRPr b="1" baseline="30000" sz="3600">
              <a:solidFill>
                <a:schemeClr val="dk1"/>
              </a:solidFill>
            </a:endParaRPr>
          </a:p>
          <a:p>
            <a:pPr indent="0" lvl="0" marL="0" marR="508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type="title"/>
          </p:nvPr>
        </p:nvSpPr>
        <p:spPr>
          <a:xfrm>
            <a:off x="78725" y="268425"/>
            <a:ext cx="4388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Objetivos 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de la reunión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869204" y="2005076"/>
            <a:ext cx="101334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-388620" lvl="0" marL="401320" marR="5353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</a:rPr>
              <a:t>Informar sobre los </a:t>
            </a:r>
            <a:r>
              <a:rPr b="1" lang="en-US" sz="2400">
                <a:solidFill>
                  <a:schemeClr val="dk1"/>
                </a:solidFill>
              </a:rPr>
              <a:t>trámites </a:t>
            </a:r>
            <a:r>
              <a:rPr lang="en-US" sz="2400">
                <a:solidFill>
                  <a:schemeClr val="dk1"/>
                </a:solidFill>
              </a:rPr>
              <a:t>para el </a:t>
            </a:r>
            <a:r>
              <a:rPr b="1" lang="en-US" sz="2400">
                <a:solidFill>
                  <a:schemeClr val="dk1"/>
                </a:solidFill>
              </a:rPr>
              <a:t>ejercicio y comprobación</a:t>
            </a:r>
            <a:r>
              <a:rPr lang="en-US" sz="2400">
                <a:solidFill>
                  <a:schemeClr val="dk1"/>
                </a:solidFill>
              </a:rPr>
              <a:t> de los recursos del </a:t>
            </a:r>
            <a:r>
              <a:rPr b="1" lang="en-US" sz="2400">
                <a:solidFill>
                  <a:schemeClr val="dk1"/>
                </a:solidFill>
              </a:rPr>
              <a:t>PROSNII 2024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-388620" lvl="0" marL="401320" marR="5353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</a:rPr>
              <a:t>Orientar en el uso del</a:t>
            </a:r>
            <a:r>
              <a:rPr b="1" lang="en-US" sz="2400">
                <a:solidFill>
                  <a:schemeClr val="dk1"/>
                </a:solidFill>
              </a:rPr>
              <a:t> Sistema </a:t>
            </a:r>
            <a:r>
              <a:rPr lang="en-US" sz="2400">
                <a:solidFill>
                  <a:schemeClr val="dk1"/>
                </a:solidFill>
              </a:rPr>
              <a:t>de la</a:t>
            </a:r>
            <a:r>
              <a:rPr b="1" lang="en-US" sz="2400">
                <a:solidFill>
                  <a:schemeClr val="dk1"/>
                </a:solidFill>
              </a:rPr>
              <a:t> CGIPV</a:t>
            </a:r>
            <a:r>
              <a:rPr lang="en-US" sz="2400">
                <a:solidFill>
                  <a:schemeClr val="dk1"/>
                </a:solidFill>
              </a:rPr>
              <a:t> para el registro de la solicitud de recursos.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5353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Presentar </a:t>
            </a:r>
            <a:r>
              <a:rPr b="1" lang="en-US" sz="2400">
                <a:solidFill>
                  <a:schemeClr val="dk1"/>
                </a:solidFill>
              </a:rPr>
              <a:t>Cronograma</a:t>
            </a:r>
            <a:r>
              <a:rPr lang="en-US" sz="2400">
                <a:solidFill>
                  <a:schemeClr val="dk1"/>
                </a:solidFill>
              </a:rPr>
              <a:t> de trámites y </a:t>
            </a:r>
            <a:r>
              <a:rPr b="1" lang="en-US" sz="2400">
                <a:solidFill>
                  <a:schemeClr val="dk1"/>
                </a:solidFill>
              </a:rPr>
              <a:t>Guías </a:t>
            </a:r>
            <a:r>
              <a:rPr lang="en-US" sz="2400">
                <a:solidFill>
                  <a:schemeClr val="dk1"/>
                </a:solidFill>
              </a:rPr>
              <a:t>de trámites.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/>
        </p:nvSpPr>
        <p:spPr>
          <a:xfrm>
            <a:off x="5778454" y="886674"/>
            <a:ext cx="5850900" cy="52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900">
            <a:spAutoFit/>
          </a:bodyPr>
          <a:lstStyle/>
          <a:p>
            <a:pPr indent="0" lvl="0" marL="12700" marR="5715" rtl="0" algn="just">
              <a:lnSpc>
                <a:spcPct val="9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b="1" i="0" lang="en-US" sz="2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de 2022 </a:t>
            </a:r>
            <a:r>
              <a:rPr b="1" lang="en-US" sz="2150">
                <a:solidFill>
                  <a:schemeClr val="dk1"/>
                </a:solidFill>
              </a:rPr>
              <a:t>entró</a:t>
            </a:r>
            <a:r>
              <a:rPr b="1" i="0" lang="en-US" sz="21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vigor el Régimen  Fiscal: SIMPLIFICADO DE CONFIANZA  (RESICO)</a:t>
            </a:r>
            <a:endParaRPr b="0" i="0" sz="2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just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comprobación de las solicitudes tipo  TDCOR (VIÁTICOS) y de reposición, deberá  realizarse dentro del mes de emisión de los  comprobantes</a:t>
            </a:r>
            <a:r>
              <a:rPr lang="en-US" sz="2200">
                <a:solidFill>
                  <a:schemeClr val="dk1"/>
                </a:solidFill>
              </a:rPr>
              <a:t>.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12700" marR="5080" rtl="0" algn="just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E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caso de no  presentarla,  serán 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responsabilidad del trabajador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 ejerció el recurso, los </a:t>
            </a:r>
            <a:r>
              <a:rPr b="1" i="0" lang="en-US" sz="2200" u="none" cap="none" strike="noStrike">
                <a:solidFill>
                  <a:schemeClr val="dk1"/>
                </a:solidFill>
              </a:rPr>
              <a:t>recargos y  actualizaciones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se generen de los  </a:t>
            </a:r>
            <a:r>
              <a:rPr b="0" i="0" lang="en-U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comprobantes correspondientes al régimen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fiscal RESICO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(Régimen Simplificado de  Confianza anteriormente RIF  y Personas  Físicas por actividades empresariales y  profesionales)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*Retención del 1.25% de ISR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 txBox="1"/>
          <p:nvPr>
            <p:ph type="title"/>
          </p:nvPr>
        </p:nvSpPr>
        <p:spPr>
          <a:xfrm>
            <a:off x="2047224" y="451302"/>
            <a:ext cx="1991376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(RESICO)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23"/>
          <p:cNvGrpSpPr/>
          <p:nvPr/>
        </p:nvGrpSpPr>
        <p:grpSpPr>
          <a:xfrm>
            <a:off x="115823" y="1289303"/>
            <a:ext cx="5373623" cy="4742688"/>
            <a:chOff x="115823" y="1289303"/>
            <a:chExt cx="5373623" cy="4742688"/>
          </a:xfrm>
        </p:grpSpPr>
        <p:pic>
          <p:nvPicPr>
            <p:cNvPr id="239" name="Google Shape;23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823" y="1289303"/>
              <a:ext cx="5373623" cy="1691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8015" y="2843783"/>
              <a:ext cx="5358384" cy="3188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f05141e2a_0_52"/>
          <p:cNvSpPr txBox="1"/>
          <p:nvPr>
            <p:ph type="title"/>
          </p:nvPr>
        </p:nvSpPr>
        <p:spPr>
          <a:xfrm>
            <a:off x="374324" y="248697"/>
            <a:ext cx="33504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Guía de firma de facturas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cf05141e2a_0_52"/>
          <p:cNvSpPr txBox="1"/>
          <p:nvPr/>
        </p:nvSpPr>
        <p:spPr>
          <a:xfrm>
            <a:off x="571774" y="1339029"/>
            <a:ext cx="10901100" cy="4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16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facturas deberán entregarse impresas y escribir en cada factura, con </a:t>
            </a:r>
            <a:r>
              <a:rPr b="1" i="0" lang="en-US" sz="2000" u="none" cap="none" strike="noStrike">
                <a:solidFill>
                  <a:srgbClr val="0B5394"/>
                </a:solidFill>
              </a:rPr>
              <a:t>tinta azul</a:t>
            </a:r>
            <a:r>
              <a:rPr b="0" i="0" lang="en-US" sz="20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 siguiente: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679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palabra “Recibí”,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67945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completo del Investigador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679450" marR="0" rtl="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Nombramiento académico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679450" marR="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Fecha de la factura o cuando realmente se recibió el bien o el servicio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679450" marR="0" rtl="0" algn="l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Firma del Investigador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679450" marR="0" rtl="0" algn="l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Sello del departamento en donde se encuentra adscrito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22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facturas que mencionen número de ticket, deberán adjuntarlo.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2225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Imprimir la validación del SAT de cada</a:t>
            </a:r>
            <a:r>
              <a:rPr lang="en-US" sz="2000">
                <a:solidFill>
                  <a:schemeClr val="dk1"/>
                </a:solidFill>
              </a:rPr>
              <a:t> factura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https://verificacfdi.facturaelectronica.sat.gob.mx/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type="title"/>
          </p:nvPr>
        </p:nvSpPr>
        <p:spPr>
          <a:xfrm>
            <a:off x="993124" y="451302"/>
            <a:ext cx="3502675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Datos para facturar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1359744" y="1277646"/>
            <a:ext cx="9179700" cy="47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375">
            <a:spAutoFit/>
          </a:bodyPr>
          <a:lstStyle/>
          <a:p>
            <a:pPr indent="-41433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Arial"/>
              <a:buChar char="●"/>
            </a:pPr>
            <a:r>
              <a:rPr b="1" baseline="30000" i="0" lang="en-US" sz="29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UGU250907MH5</a:t>
            </a:r>
            <a:endParaRPr b="0" baseline="30000" i="0" sz="29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433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Arial"/>
              <a:buChar char="●"/>
            </a:pPr>
            <a:r>
              <a:rPr b="1" baseline="30000" i="0" lang="en-US" sz="29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UNIVERSIDAD DE GUADALAJARA</a:t>
            </a:r>
            <a:endParaRPr b="0" baseline="30000" i="0" sz="29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433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Arial"/>
              <a:buChar char="●"/>
            </a:pPr>
            <a:r>
              <a:rPr b="1" baseline="30000" i="0" lang="en-US" sz="29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AV. JUÁREZ 976 Col. Centro CP 44100</a:t>
            </a:r>
            <a:endParaRPr b="0" baseline="30000" i="0" sz="29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433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Arial"/>
              <a:buChar char="●"/>
            </a:pPr>
            <a:r>
              <a:rPr b="1" baseline="30000" i="0" lang="en-US" sz="29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Guadalajara, Jalisco</a:t>
            </a:r>
            <a:endParaRPr b="0" baseline="30000" i="0" sz="29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433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25"/>
              <a:buFont typeface="Arial"/>
              <a:buChar char="●"/>
            </a:pPr>
            <a:r>
              <a:rPr b="1" baseline="30000" i="0" lang="en-US" sz="29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Régimen Fiscal: Persona Moral con fines NO lucrativos</a:t>
            </a:r>
            <a:endParaRPr b="0" baseline="30000" i="0" sz="29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método de pago debe ser: </a:t>
            </a:r>
            <a:r>
              <a:rPr b="1" i="0" lang="en-US" sz="2000" u="none" cap="none" strike="noStrike">
                <a:solidFill>
                  <a:schemeClr val="dk1"/>
                </a:solidFill>
              </a:rPr>
              <a:t>P</a:t>
            </a:r>
            <a:r>
              <a:rPr b="1" lang="en-US" sz="2000">
                <a:solidFill>
                  <a:schemeClr val="dk1"/>
                </a:solidFill>
              </a:rPr>
              <a:t>UE</a:t>
            </a:r>
            <a:r>
              <a:rPr lang="en-US" sz="2000">
                <a:solidFill>
                  <a:schemeClr val="dk1"/>
                </a:solidFill>
              </a:rPr>
              <a:t> (Pago en una sola exhibición).</a:t>
            </a:r>
            <a:endParaRPr baseline="30000" sz="2925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forma de pago: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 tarjeta de crédito,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tarjeta de débito,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 Transferencia,</a:t>
            </a:r>
            <a:endParaRPr sz="2000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uso del CFDI: </a:t>
            </a:r>
            <a:r>
              <a:rPr b="1" i="0" lang="en-US" sz="2000" u="none" cap="none" strike="noStrike">
                <a:solidFill>
                  <a:schemeClr val="dk1"/>
                </a:solidFill>
              </a:rPr>
              <a:t>G03 GASTOS EN GENERAL</a:t>
            </a:r>
            <a:endParaRPr b="1" baseline="30000" i="0" sz="2925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>
            <p:ph type="title"/>
          </p:nvPr>
        </p:nvSpPr>
        <p:spPr>
          <a:xfrm>
            <a:off x="78725" y="268422"/>
            <a:ext cx="3964304" cy="858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Procesos administrativos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8" name="Google Shape;258;p16"/>
          <p:cNvGraphicFramePr/>
          <p:nvPr/>
        </p:nvGraphicFramePr>
        <p:xfrm>
          <a:off x="308057" y="18640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223075"/>
                <a:gridCol w="2481150"/>
                <a:gridCol w="2795175"/>
                <a:gridCol w="3983100"/>
              </a:tblGrid>
              <a:tr h="514975">
                <a:tc>
                  <a:txBody>
                    <a:bodyPr/>
                    <a:lstStyle/>
                    <a:p>
                      <a:pPr indent="0" lvl="0" marL="392430" marR="0" rtl="0" algn="ctr">
                        <a:lnSpc>
                          <a:spcPct val="12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514350" marR="0" rtl="0" algn="ctr">
                        <a:lnSpc>
                          <a:spcPct val="12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46050" marR="0" rtl="0" algn="ctr">
                        <a:lnSpc>
                          <a:spcPct val="12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 entrega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9695" marR="0" rtl="0" algn="ctr">
                        <a:lnSpc>
                          <a:spcPct val="12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del expediente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031475">
                <a:tc>
                  <a:txBody>
                    <a:bodyPr/>
                    <a:lstStyle/>
                    <a:p>
                      <a:pPr indent="0" lvl="0" marL="91440" marR="83185" rtl="0" algn="just">
                        <a:lnSpc>
                          <a:spcPct val="115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Registrar la 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solicitud  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en el Sistema de la  CGIPV, </a:t>
                      </a: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Modalidad 2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 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33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8923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 19 de abril al 21 de junio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63195" lvl="0" marL="339725" marR="168910" rtl="0" algn="ctr">
                        <a:lnSpc>
                          <a:spcPct val="103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de  Investigación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8D6CC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-342900" lvl="0" marL="548640" marR="136525" rtl="0" algn="ctr">
                        <a:lnSpc>
                          <a:spcPct val="100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imes New Roman"/>
                        <a:buChar char="●"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Expediente del  becario conforme a la  Guía Rápida de  Becarios PROSNI.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</a:tr>
              <a:tr h="551700">
                <a:tc>
                  <a:txBody>
                    <a:bodyPr/>
                    <a:lstStyle/>
                    <a:p>
                      <a:pPr indent="0" lvl="0" marL="914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sng" cap="none" strike="noStrik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https://cgipv.udg.mx/sistemas/prosni/index.php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8D6CC"/>
                    </a:solidFill>
                  </a:tcPr>
                </a:tc>
                <a:tc vMerge="1"/>
              </a:tr>
              <a:tr h="3109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Integrar y subir en la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28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8D6CC"/>
                    </a:solidFill>
                  </a:tcPr>
                </a:tc>
                <a:tc vMerge="1"/>
              </a:tr>
              <a:tr h="737625">
                <a:tc>
                  <a:txBody>
                    <a:bodyPr/>
                    <a:lstStyle/>
                    <a:p>
                      <a:pPr indent="0" lvl="0" marL="9144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plataforma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el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84455" rtl="0" algn="l">
                        <a:lnSpc>
                          <a:spcPct val="137142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expediente,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conforme a la Guía Rápida de Becarios P</a:t>
                      </a:r>
                      <a:r>
                        <a:rPr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ROSNII.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8D6CC"/>
                    </a:solidFill>
                  </a:tcPr>
                </a:tc>
                <a:tc vMerge="1"/>
              </a:tr>
              <a:tr h="519375">
                <a:tc>
                  <a:txBody>
                    <a:bodyPr/>
                    <a:lstStyle/>
                    <a:p>
                      <a:pPr indent="0" lvl="0" marL="91440" marR="0" rtl="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 vMerge="1"/>
              </a:tr>
            </a:tbl>
          </a:graphicData>
        </a:graphic>
      </p:graphicFrame>
      <p:sp>
        <p:nvSpPr>
          <p:cNvPr id="259" name="Google Shape;259;p16"/>
          <p:cNvSpPr txBox="1"/>
          <p:nvPr/>
        </p:nvSpPr>
        <p:spPr>
          <a:xfrm>
            <a:off x="1457651" y="1308276"/>
            <a:ext cx="83589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b="1" i="0" lang="en-US" sz="2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Modalidad 2. Incorporación de </a:t>
            </a:r>
            <a:r>
              <a:rPr b="1" lang="en-US" sz="2350">
                <a:solidFill>
                  <a:schemeClr val="dk1"/>
                </a:solidFill>
              </a:rPr>
              <a:t>becarios</a:t>
            </a:r>
            <a:r>
              <a:rPr b="1" i="0" lang="en-US" sz="2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investigación</a:t>
            </a:r>
            <a:endParaRPr b="0" i="0" sz="2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78725" y="268422"/>
            <a:ext cx="3964304" cy="858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Procesos administrativos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5" name="Google Shape;265;p17"/>
          <p:cNvGraphicFramePr/>
          <p:nvPr/>
        </p:nvGraphicFramePr>
        <p:xfrm>
          <a:off x="286975" y="23288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{FE0ACE9B-A4DF-4186-8A33-3D0BFEFEB9F4}</a:tableStyleId>
              </a:tblPr>
              <a:tblGrid>
                <a:gridCol w="2250450"/>
                <a:gridCol w="2250450"/>
                <a:gridCol w="2250450"/>
                <a:gridCol w="2250450"/>
                <a:gridCol w="2250450"/>
              </a:tblGrid>
              <a:tr h="51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Trámite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28345" marR="0" rtl="0" algn="l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14680" marR="0" rtl="0" algn="l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límite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35915" marR="0" rtl="0" algn="l">
                        <a:lnSpc>
                          <a:spcPct val="1158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b="1" lang="en-US" sz="155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Lugar de entrega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1437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Integración del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expediente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7D31"/>
                    </a:solidFill>
                  </a:tcPr>
                </a:tc>
              </a:tr>
              <a:tr h="155450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Becarios PROSNII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23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99390" rtl="0" algn="l">
                        <a:lnSpc>
                          <a:spcPct val="1012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Comprobación de  apoyos a los becarios  PROSNII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150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1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Los primeros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0" rtl="0" algn="l">
                        <a:lnSpc>
                          <a:spcPct val="1193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 días de cada mes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237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-163195" lvl="0" marL="529590" marR="360045" rtl="0" algn="l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Coordinación de  Investigación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347980" rtl="0" algn="l">
                        <a:lnSpc>
                          <a:spcPct val="10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CFDI firmado por el  becario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1440" marR="583565" rtl="0" algn="l">
                        <a:lnSpc>
                          <a:spcPct val="118750"/>
                        </a:lnSpc>
                        <a:spcBef>
                          <a:spcPts val="197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Copia de INE del  becario.</a:t>
                      </a:r>
                      <a:endParaRPr sz="1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9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  <p:sp>
        <p:nvSpPr>
          <p:cNvPr id="266" name="Google Shape;266;p17"/>
          <p:cNvSpPr txBox="1"/>
          <p:nvPr/>
        </p:nvSpPr>
        <p:spPr>
          <a:xfrm>
            <a:off x="4987133" y="1329185"/>
            <a:ext cx="2833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b="1" i="0" lang="en-US" sz="2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Comprobación</a:t>
            </a:r>
            <a:endParaRPr b="0" i="0" sz="2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ff2b453cc_0_10"/>
          <p:cNvSpPr txBox="1"/>
          <p:nvPr>
            <p:ph type="title"/>
          </p:nvPr>
        </p:nvSpPr>
        <p:spPr>
          <a:xfrm>
            <a:off x="78725" y="117174"/>
            <a:ext cx="3579000" cy="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Cronograma de trámites</a:t>
            </a:r>
            <a:endParaRPr/>
          </a:p>
        </p:txBody>
      </p:sp>
      <p:pic>
        <p:nvPicPr>
          <p:cNvPr id="272" name="Google Shape;272;g2cff2b453cc_0_10"/>
          <p:cNvPicPr preferRelativeResize="0"/>
          <p:nvPr/>
        </p:nvPicPr>
        <p:blipFill rotWithShape="1">
          <a:blip r:embed="rId3">
            <a:alphaModFix/>
          </a:blip>
          <a:srcRect b="7900" l="2704" r="2400" t="4310"/>
          <a:stretch/>
        </p:blipFill>
        <p:spPr>
          <a:xfrm>
            <a:off x="1192275" y="587825"/>
            <a:ext cx="9429750" cy="58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f05141e2a_0_11"/>
          <p:cNvSpPr txBox="1"/>
          <p:nvPr>
            <p:ph type="title"/>
          </p:nvPr>
        </p:nvSpPr>
        <p:spPr>
          <a:xfrm>
            <a:off x="78725" y="117174"/>
            <a:ext cx="3579000" cy="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Cronograma</a:t>
            </a:r>
            <a:r>
              <a:rPr lang="en-US"/>
              <a:t> de trámites</a:t>
            </a:r>
            <a:endParaRPr/>
          </a:p>
        </p:txBody>
      </p:sp>
      <p:pic>
        <p:nvPicPr>
          <p:cNvPr id="278" name="Google Shape;278;g2cf05141e2a_0_11"/>
          <p:cNvPicPr preferRelativeResize="0"/>
          <p:nvPr/>
        </p:nvPicPr>
        <p:blipFill rotWithShape="1">
          <a:blip r:embed="rId3">
            <a:alphaModFix/>
          </a:blip>
          <a:srcRect b="57749" l="0" r="0" t="4224"/>
          <a:stretch/>
        </p:blipFill>
        <p:spPr>
          <a:xfrm>
            <a:off x="1678237" y="1690200"/>
            <a:ext cx="8835525" cy="37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>
            <p:ph type="title"/>
          </p:nvPr>
        </p:nvSpPr>
        <p:spPr>
          <a:xfrm>
            <a:off x="76200" y="451302"/>
            <a:ext cx="4745750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Contactos para orientación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906525" y="1601750"/>
            <a:ext cx="9173700" cy="3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55600" lvl="0" marL="469265" marR="4895215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Coordinación  de Investigación  </a:t>
            </a:r>
            <a:endParaRPr sz="2000">
              <a:solidFill>
                <a:schemeClr val="dk1"/>
              </a:solidFill>
            </a:endParaRPr>
          </a:p>
          <a:p>
            <a:pPr indent="-229235" lvl="1" marL="1612900" marR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Dra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>
                <a:solidFill>
                  <a:schemeClr val="dk1"/>
                </a:solidFill>
              </a:rPr>
              <a:t>Ana Cecilia </a:t>
            </a:r>
            <a:r>
              <a:rPr lang="en-US" sz="2000">
                <a:solidFill>
                  <a:schemeClr val="dk1"/>
                </a:solidFill>
              </a:rPr>
              <a:t>Godínez</a:t>
            </a:r>
            <a:r>
              <a:rPr lang="en-US" sz="2000">
                <a:solidFill>
                  <a:schemeClr val="dk1"/>
                </a:solidFill>
              </a:rPr>
              <a:t> López:</a:t>
            </a:r>
            <a:r>
              <a:rPr b="0" i="0" lang="en-US" sz="2000" u="none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cecygl88@gmail.com</a:t>
            </a:r>
            <a:r>
              <a:rPr lang="en-US" sz="2000">
                <a:solidFill>
                  <a:srgbClr val="0563C1"/>
                </a:solidFill>
              </a:rPr>
              <a:t>,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coordinvestigación@cucea.udg.mx</a:t>
            </a:r>
            <a:endParaRPr sz="2000">
              <a:solidFill>
                <a:srgbClr val="0563C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attrocento San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Coordinación de Finanzas: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-229235" lvl="1" marL="1612900" marR="0" rtl="0" algn="l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Lic. Eva Hipolito Rocha:</a:t>
            </a:r>
            <a:r>
              <a:rPr b="0" i="0" lang="en-US" sz="2000" u="none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evahr@cucea.udg.mx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9235" lvl="1" marL="1612900" marR="0" rtl="0" algn="l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Lic. María del Refugio Ramírez:</a:t>
            </a:r>
            <a:r>
              <a:rPr b="0" i="0" lang="en-US" sz="2000" u="none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mramirez@cucea.udg.mx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attrocento Sans"/>
              <a:buChar char="❖"/>
            </a:pPr>
            <a:r>
              <a:rPr b="1" i="0" lang="en-US" sz="2000" u="none" cap="none" strike="noStrike">
                <a:solidFill>
                  <a:schemeClr val="dk1"/>
                </a:solidFill>
              </a:rPr>
              <a:t>Unidad de Adquisiciones:</a:t>
            </a:r>
            <a:endParaRPr b="1" i="0" sz="2000" u="none" cap="none" strike="noStrike">
              <a:solidFill>
                <a:schemeClr val="dk1"/>
              </a:solidFill>
            </a:endParaRPr>
          </a:p>
          <a:p>
            <a:pPr indent="-241935" lvl="1" marL="161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Lic. María Guadalupe Hernández Navarro</a:t>
            </a:r>
            <a:r>
              <a:rPr b="0" i="0" lang="en-US" sz="2000" u="none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adquisiciones.suministros@cucea.udg.mx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/>
          <p:nvPr/>
        </p:nvSpPr>
        <p:spPr>
          <a:xfrm>
            <a:off x="993124" y="451302"/>
            <a:ext cx="1292875" cy="435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b="1" i="0" lang="en-US" sz="2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</a:t>
            </a:r>
            <a:endParaRPr b="0" i="0" sz="27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6"/>
          <p:cNvSpPr txBox="1"/>
          <p:nvPr>
            <p:ph type="title"/>
          </p:nvPr>
        </p:nvSpPr>
        <p:spPr>
          <a:xfrm>
            <a:off x="1586215" y="2440940"/>
            <a:ext cx="84213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Gracias por su atención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f827fa620_0_0"/>
          <p:cNvSpPr txBox="1"/>
          <p:nvPr>
            <p:ph type="title"/>
          </p:nvPr>
        </p:nvSpPr>
        <p:spPr>
          <a:xfrm>
            <a:off x="78725" y="117175"/>
            <a:ext cx="4456500" cy="11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Plan de Desarrollo (PD) y </a:t>
            </a:r>
            <a:r>
              <a:rPr b="1" lang="en-US" sz="2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 Estratégica del CUCEA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cf827fa620_0_0"/>
          <p:cNvSpPr txBox="1"/>
          <p:nvPr/>
        </p:nvSpPr>
        <p:spPr>
          <a:xfrm>
            <a:off x="869204" y="1749044"/>
            <a:ext cx="100920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388618" lvl="0" marL="400685" marR="5080" rtl="0" algn="just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</a:rPr>
              <a:t>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</a:rPr>
              <a:t>PROSNII 2024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contribuye al </a:t>
            </a:r>
            <a:r>
              <a:rPr lang="en-US" sz="2400">
                <a:solidFill>
                  <a:schemeClr val="dk1"/>
                </a:solidFill>
              </a:rPr>
              <a:t>logro del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del PD-CUCEA: “Incrementar </a:t>
            </a:r>
            <a:r>
              <a:rPr lang="en-US" sz="2400">
                <a:solidFill>
                  <a:schemeClr val="dk1"/>
                </a:solidFill>
              </a:rPr>
              <a:t>la producción de conocimiento (I+D+i) y transferencia tecnológica en el CUCEA con responsabilidad social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Times New Roman"/>
              <a:buNone/>
            </a:pPr>
            <a:r>
              <a:t/>
            </a:r>
            <a:endParaRPr b="0" i="0" sz="29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618" lvl="0" marL="400685" marR="186055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Así mismo,	al objetivo de la Agenda Estratégica: “Impulsar la investigación y la transferencia del conocimiento y  tecnología del CUCEA con impacto social para lograr que tengan una  incidencia en el desarrollo del estado de Jalisco”.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522125" y="248725"/>
            <a:ext cx="35472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Modalidades de la convocatoria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1618675" y="1998400"/>
            <a:ext cx="87078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i="0" lang="en-US" sz="2800" u="none" cap="none" strike="noStrike">
                <a:solidFill>
                  <a:schemeClr val="dk1"/>
                </a:solidFill>
              </a:rPr>
              <a:t>Modalidad 1. </a:t>
            </a:r>
            <a:r>
              <a:rPr i="0" lang="en-US" sz="2800" u="none" cap="none" strike="noStrike">
                <a:solidFill>
                  <a:schemeClr val="dk1"/>
                </a:solidFill>
              </a:rPr>
              <a:t>Actividades y adquisiciones.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en-US" sz="2800">
                <a:solidFill>
                  <a:schemeClr val="dk1"/>
                </a:solidFill>
              </a:rPr>
              <a:t>Modalidad 2. </a:t>
            </a:r>
            <a:r>
              <a:rPr lang="en-US" sz="2800">
                <a:solidFill>
                  <a:schemeClr val="dk1"/>
                </a:solidFill>
              </a:rPr>
              <a:t>Incorporación de Ayudantes de investigación.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f05141e2a_0_16"/>
          <p:cNvSpPr txBox="1"/>
          <p:nvPr>
            <p:ph type="title"/>
          </p:nvPr>
        </p:nvSpPr>
        <p:spPr>
          <a:xfrm>
            <a:off x="265949" y="169897"/>
            <a:ext cx="47220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Modalidad 1</a:t>
            </a:r>
            <a:endParaRPr sz="275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Tipos de apoyos </a:t>
            </a:r>
            <a:endParaRPr sz="2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cf05141e2a_0_16"/>
          <p:cNvSpPr txBox="1"/>
          <p:nvPr/>
        </p:nvSpPr>
        <p:spPr>
          <a:xfrm>
            <a:off x="800624" y="1686485"/>
            <a:ext cx="10781700" cy="3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chemeClr val="dk1"/>
                </a:solidFill>
              </a:rPr>
              <a:t>Equipo de cómputo, mobiliario</a:t>
            </a:r>
            <a:r>
              <a:rPr i="1" lang="en-US" sz="2400">
                <a:solidFill>
                  <a:schemeClr val="dk1"/>
                </a:solidFill>
              </a:rPr>
              <a:t> y materiales</a:t>
            </a:r>
            <a:r>
              <a:rPr i="0" lang="en-US" sz="2400" u="none" cap="none" strike="noStrike">
                <a:solidFill>
                  <a:schemeClr val="dk1"/>
                </a:solidFill>
              </a:rPr>
              <a:t>.</a:t>
            </a:r>
            <a:endParaRPr i="0" sz="2400" u="none" cap="none" strike="noStrike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 u="none" cap="none" strike="noStrike">
                <a:solidFill>
                  <a:schemeClr val="dk1"/>
                </a:solidFill>
              </a:rPr>
              <a:t>Pasajes y viáticos.</a:t>
            </a:r>
            <a:endParaRPr i="1" sz="2400" u="none" cap="none" strike="noStrike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chemeClr val="dk1"/>
                </a:solidFill>
              </a:rPr>
              <a:t>Acervos bibliográficos.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chemeClr val="dk1"/>
                </a:solidFill>
              </a:rPr>
              <a:t>Servicios de edición de publicaciones.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chemeClr val="dk1"/>
                </a:solidFill>
              </a:rPr>
              <a:t>Licencias de software.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chemeClr val="dk1"/>
                </a:solidFill>
              </a:rPr>
              <a:t>Inscripción a eventos académicos.</a:t>
            </a:r>
            <a:endParaRPr i="1"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i="1" lang="en-US" sz="2400">
                <a:solidFill>
                  <a:schemeClr val="dk1"/>
                </a:solidFill>
              </a:rPr>
              <a:t>Membresias.</a:t>
            </a:r>
            <a:endParaRPr i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8030f6c35_0_5"/>
          <p:cNvSpPr txBox="1"/>
          <p:nvPr>
            <p:ph type="title"/>
          </p:nvPr>
        </p:nvSpPr>
        <p:spPr>
          <a:xfrm>
            <a:off x="78724" y="268422"/>
            <a:ext cx="47220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Modalidad 2</a:t>
            </a:r>
            <a:endParaRPr sz="275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Becarios PROSNII </a:t>
            </a:r>
            <a:endParaRPr sz="27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f8030f6c35_0_5"/>
          <p:cNvSpPr txBox="1"/>
          <p:nvPr/>
        </p:nvSpPr>
        <p:spPr>
          <a:xfrm>
            <a:off x="803699" y="1353260"/>
            <a:ext cx="10781700" cy="7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127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100">
                <a:solidFill>
                  <a:schemeClr val="dk1"/>
                </a:solidFill>
              </a:rPr>
              <a:t>Registrar y subir en la plataforma CGIPV el expediente del becario, con la siguiente documentación.</a:t>
            </a:r>
            <a:endParaRPr i="1" sz="2900">
              <a:solidFill>
                <a:schemeClr val="dk1"/>
              </a:solidFill>
            </a:endParaRPr>
          </a:p>
        </p:txBody>
      </p:sp>
      <p:sp>
        <p:nvSpPr>
          <p:cNvPr id="97" name="Google Shape;97;g1f8030f6c35_0_5"/>
          <p:cNvSpPr txBox="1"/>
          <p:nvPr/>
        </p:nvSpPr>
        <p:spPr>
          <a:xfrm>
            <a:off x="1152850" y="2266275"/>
            <a:ext cx="9469200" cy="3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Documentación:</a:t>
            </a:r>
            <a:endParaRPr b="1" sz="18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-US" sz="1500">
                <a:solidFill>
                  <a:schemeClr val="dk1"/>
                </a:solidFill>
              </a:rPr>
              <a:t>Hoja 3 de 3 de la </a:t>
            </a:r>
            <a:r>
              <a:rPr b="1" lang="en-US" sz="1500">
                <a:solidFill>
                  <a:schemeClr val="dk1"/>
                </a:solidFill>
              </a:rPr>
              <a:t>solicitud</a:t>
            </a:r>
            <a:r>
              <a:rPr lang="en-US" sz="1500">
                <a:solidFill>
                  <a:schemeClr val="dk1"/>
                </a:solidFill>
              </a:rPr>
              <a:t> que emite el Sistema de la CGIPV.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b="1" lang="en-US" sz="1500">
                <a:solidFill>
                  <a:schemeClr val="dk1"/>
                </a:solidFill>
              </a:rPr>
              <a:t>Carta compromiso</a:t>
            </a:r>
            <a:r>
              <a:rPr lang="en-US" sz="1500">
                <a:solidFill>
                  <a:schemeClr val="dk1"/>
                </a:solidFill>
              </a:rPr>
              <a:t> del becario que emite el Sistema de la CGIPV.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b="1" lang="en-US" sz="1500">
                <a:solidFill>
                  <a:schemeClr val="dk1"/>
                </a:solidFill>
              </a:rPr>
              <a:t>Convocatoria</a:t>
            </a:r>
            <a:r>
              <a:rPr lang="en-US" sz="1500">
                <a:solidFill>
                  <a:schemeClr val="dk1"/>
                </a:solidFill>
              </a:rPr>
              <a:t>, con las bases en las que se establezcan los requisitos para otorgar y comprobar el recurso.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b="1" lang="en-US" sz="1500">
                <a:solidFill>
                  <a:schemeClr val="dk1"/>
                </a:solidFill>
              </a:rPr>
              <a:t>Identificación oficial</a:t>
            </a:r>
            <a:r>
              <a:rPr lang="en-US" sz="1500">
                <a:solidFill>
                  <a:schemeClr val="dk1"/>
                </a:solidFill>
              </a:rPr>
              <a:t> (fotocopia).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b="1" lang="en-US" sz="1500">
                <a:solidFill>
                  <a:schemeClr val="dk1"/>
                </a:solidFill>
              </a:rPr>
              <a:t>Kardex de estudiante</a:t>
            </a:r>
            <a:r>
              <a:rPr lang="en-US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-US" sz="1500">
                <a:solidFill>
                  <a:schemeClr val="dk1"/>
                </a:solidFill>
              </a:rPr>
              <a:t>Constancia Única de Registro de Población </a:t>
            </a:r>
            <a:r>
              <a:rPr b="1" lang="en-US" sz="1500">
                <a:solidFill>
                  <a:schemeClr val="dk1"/>
                </a:solidFill>
              </a:rPr>
              <a:t>“CURP” </a:t>
            </a:r>
            <a:r>
              <a:rPr lang="en-US" sz="1500">
                <a:solidFill>
                  <a:schemeClr val="dk1"/>
                </a:solidFill>
              </a:rPr>
              <a:t>(fotocopia).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-US" sz="1500">
                <a:solidFill>
                  <a:schemeClr val="dk1"/>
                </a:solidFill>
              </a:rPr>
              <a:t>Constancia de Situación Fiscal, con vigencia no mayor a tres meses.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-US" sz="1500">
                <a:solidFill>
                  <a:schemeClr val="dk1"/>
                </a:solidFill>
              </a:rPr>
              <a:t>Estado de Cuenta Bancario en el que se identifique la titularidad del beneficiario y el número de Clabe Bancaria Estandarizada (CLABE) no  mayor a tres meses.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-US" sz="1500">
                <a:solidFill>
                  <a:schemeClr val="dk1"/>
                </a:solidFill>
              </a:rPr>
              <a:t>Comprobante de domicilio.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500">
                <a:solidFill>
                  <a:schemeClr val="dk1"/>
                </a:solidFill>
              </a:rPr>
              <a:t>Entregar el expediente en la Coordinación de Investigación.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78725" y="298900"/>
            <a:ext cx="4455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50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750">
                <a:latin typeface="Arial"/>
                <a:ea typeface="Arial"/>
                <a:cs typeface="Arial"/>
                <a:sym typeface="Arial"/>
              </a:rPr>
              <a:t>Registro en la CGIPV</a:t>
            </a:r>
            <a:endParaRPr sz="2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81350" y="1386900"/>
            <a:ext cx="11124600" cy="4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700" lvl="0" marL="12700" marR="3715383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Llenar la </a:t>
            </a:r>
            <a:r>
              <a:rPr lang="en-US" sz="2400">
                <a:solidFill>
                  <a:schemeClr val="dk1"/>
                </a:solidFill>
              </a:rPr>
              <a:t>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olicitud en línea en el siguiente enlace: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750" u="sng">
                <a:solidFill>
                  <a:schemeClr val="hlink"/>
                </a:solidFill>
                <a:hlinkClick r:id="rId3"/>
              </a:rPr>
              <a:t>https://cgipv.udg.mx/sistemas/prosnii/index.php</a:t>
            </a:r>
            <a:endParaRPr sz="275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2750"/>
              <a:buFont typeface="Trebuchet MS"/>
              <a:buNone/>
            </a:pPr>
            <a:r>
              <a:t/>
            </a:r>
            <a:endParaRPr sz="2750">
              <a:solidFill>
                <a:schemeClr val="dk1"/>
              </a:solidFill>
            </a:endParaRPr>
          </a:p>
          <a:p>
            <a:pPr indent="-12700" lvl="0" marL="12700" marR="5080" rtl="0" algn="just">
              <a:lnSpc>
                <a:spcPct val="1143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Imprimir, firmar con tinta 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azul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entregar los documentos que emite el  Sistema: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Solicitud, Desglose Presupuestal y Carta Compromiso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 la  Coordinación de Investigación (CI) con el Vo.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Bo. del Jefe de Departamento,  </a:t>
            </a:r>
            <a:r>
              <a:rPr b="1" i="0" lang="en-US" sz="2400" u="none" cap="none" strike="noStrike">
                <a:solidFill>
                  <a:srgbClr val="FF0000"/>
                </a:solidFill>
              </a:rPr>
              <a:t>del 19 de abril al </a:t>
            </a:r>
            <a:r>
              <a:rPr b="1" lang="en-US" sz="2400">
                <a:solidFill>
                  <a:srgbClr val="FF0000"/>
                </a:solidFill>
              </a:rPr>
              <a:t>21</a:t>
            </a:r>
            <a:r>
              <a:rPr b="1" i="0" lang="en-US" sz="2400" u="none" cap="none" strike="noStrike">
                <a:solidFill>
                  <a:srgbClr val="FF0000"/>
                </a:solidFill>
              </a:rPr>
              <a:t> de </a:t>
            </a:r>
            <a:r>
              <a:rPr b="1" lang="en-US" sz="2400">
                <a:solidFill>
                  <a:srgbClr val="FF0000"/>
                </a:solidFill>
              </a:rPr>
              <a:t>junio</a:t>
            </a:r>
            <a:r>
              <a:rPr b="1" i="0" lang="en-US" sz="2400" u="none" cap="none" strike="noStrike">
                <a:solidFill>
                  <a:srgbClr val="FF0000"/>
                </a:solidFill>
              </a:rPr>
              <a:t> de 202</a:t>
            </a:r>
            <a:r>
              <a:rPr b="1" lang="en-US" sz="2400">
                <a:solidFill>
                  <a:srgbClr val="FF0000"/>
                </a:solidFill>
              </a:rPr>
              <a:t>4</a:t>
            </a:r>
            <a:r>
              <a:rPr b="1" i="0" lang="en-US" sz="2400" u="none" cap="none" strike="noStrike">
                <a:solidFill>
                  <a:schemeClr val="dk1"/>
                </a:solidFill>
              </a:rPr>
              <a:t>.</a:t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6350" rtl="0" algn="just">
              <a:lnSpc>
                <a:spcPct val="109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0048"/>
                </a:solidFill>
              </a:rPr>
              <a:t>Es importante reali</a:t>
            </a:r>
            <a:r>
              <a:rPr b="1" lang="en-US" sz="2400">
                <a:solidFill>
                  <a:srgbClr val="B80048"/>
                </a:solidFill>
              </a:rPr>
              <a:t>zar</a:t>
            </a:r>
            <a:r>
              <a:rPr b="1" i="0" lang="en-US" sz="2400" u="none" cap="none" strike="noStrike">
                <a:solidFill>
                  <a:srgbClr val="B80048"/>
                </a:solidFill>
              </a:rPr>
              <a:t> una buena programación a fin de evitar cambios  </a:t>
            </a:r>
            <a:r>
              <a:rPr b="1" lang="en-US" sz="2400">
                <a:solidFill>
                  <a:srgbClr val="B80048"/>
                </a:solidFill>
              </a:rPr>
              <a:t>posteriores</a:t>
            </a:r>
            <a:r>
              <a:rPr b="1" i="0" lang="en-US" sz="2400" u="none" cap="none" strike="noStrike">
                <a:solidFill>
                  <a:srgbClr val="B80048"/>
                </a:solidFill>
              </a:rPr>
              <a:t> en las partidas presupuestales.</a:t>
            </a:r>
            <a:endParaRPr b="1" i="0" sz="2400" u="none" cap="none" strike="noStrike">
              <a:solidFill>
                <a:srgbClr val="B8004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8030f6c35_0_0"/>
          <p:cNvSpPr txBox="1"/>
          <p:nvPr>
            <p:ph type="title"/>
          </p:nvPr>
        </p:nvSpPr>
        <p:spPr>
          <a:xfrm>
            <a:off x="78725" y="345774"/>
            <a:ext cx="3579000" cy="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ELABORACIÓN DE P3e</a:t>
            </a:r>
            <a:endParaRPr/>
          </a:p>
        </p:txBody>
      </p:sp>
      <p:sp>
        <p:nvSpPr>
          <p:cNvPr id="109" name="Google Shape;109;g1f8030f6c35_0_0"/>
          <p:cNvSpPr txBox="1"/>
          <p:nvPr>
            <p:ph idx="1" type="body"/>
          </p:nvPr>
        </p:nvSpPr>
        <p:spPr>
          <a:xfrm>
            <a:off x="945900" y="1863375"/>
            <a:ext cx="10178700" cy="3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Con base en sus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solicitudes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registradas en el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Sistema CGIPV,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la CI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elaborará los P3e,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a partir del 21 de junio.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Los proyectos P3e son enviado a la Vicerrectoría Ejecutiva para su aprobación y fondeo.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Una vez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aprobados y fondeados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los P3e por la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Vicerrectoría Ejecutiva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, se les notificará vía correo electrónico el número de proyecto para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iniciar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b="1" lang="en-US" sz="2200">
                <a:latin typeface="Arial"/>
                <a:ea typeface="Arial"/>
                <a:cs typeface="Arial"/>
                <a:sym typeface="Arial"/>
              </a:rPr>
              <a:t>ejercicio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de los recursos.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2023-04-28T17:23:04Z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2023-04-27T00:00:00Z</vt:filetime>
  </property>
  <property fmtid="{D5CDD505-2E9C-101B-9397-08002B2CF9AE}" pid="3" name="LastSaved">
    <vt:filetime>2023-04-28T00:00:00Z</vt:filetime>
  </property>
</Properties>
</file>