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63" r:id="rId3"/>
    <p:sldId id="260" r:id="rId4"/>
    <p:sldId id="288" r:id="rId5"/>
    <p:sldId id="289" r:id="rId6"/>
    <p:sldId id="290" r:id="rId7"/>
    <p:sldId id="303" r:id="rId8"/>
    <p:sldId id="291" r:id="rId9"/>
    <p:sldId id="292" r:id="rId10"/>
    <p:sldId id="308" r:id="rId11"/>
    <p:sldId id="294" r:id="rId12"/>
    <p:sldId id="295" r:id="rId13"/>
    <p:sldId id="296" r:id="rId14"/>
    <p:sldId id="293" r:id="rId15"/>
    <p:sldId id="309" r:id="rId16"/>
    <p:sldId id="297" r:id="rId17"/>
    <p:sldId id="302" r:id="rId18"/>
    <p:sldId id="300" r:id="rId19"/>
    <p:sldId id="298" r:id="rId20"/>
    <p:sldId id="299" r:id="rId21"/>
    <p:sldId id="287" r:id="rId22"/>
    <p:sldId id="264" r:id="rId23"/>
    <p:sldId id="265" r:id="rId24"/>
    <p:sldId id="274" r:id="rId25"/>
    <p:sldId id="278" r:id="rId26"/>
    <p:sldId id="280" r:id="rId27"/>
    <p:sldId id="281" r:id="rId28"/>
    <p:sldId id="305" r:id="rId29"/>
    <p:sldId id="306" r:id="rId30"/>
    <p:sldId id="286" r:id="rId31"/>
    <p:sldId id="307" r:id="rId32"/>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4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s-ES" smtClean="0"/>
              <a:t>Haga clic para modificar el estilo de título del patrón</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56ED4F4B-31E7-4EB9-83A9-A83740B8C93D}" type="datetimeFigureOut">
              <a:rPr lang="es-MX" smtClean="0"/>
              <a:t>26/05/2016</a:t>
            </a:fld>
            <a:endParaRPr lang="es-MX"/>
          </a:p>
        </p:txBody>
      </p:sp>
      <p:sp>
        <p:nvSpPr>
          <p:cNvPr id="5" name="Footer Placeholder 4"/>
          <p:cNvSpPr>
            <a:spLocks noGrp="1"/>
          </p:cNvSpPr>
          <p:nvPr>
            <p:ph type="ftr" sz="quarter" idx="11"/>
          </p:nvPr>
        </p:nvSpPr>
        <p:spPr>
          <a:xfrm>
            <a:off x="1174044" y="5357592"/>
            <a:ext cx="5034845" cy="365125"/>
          </a:xfrm>
        </p:spPr>
        <p:txBody>
          <a:bodyPr/>
          <a:lstStyle/>
          <a:p>
            <a:endParaRPr lang="es-MX"/>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89307E7F-C1C9-415B-BC37-5C7302855974}" type="slidenum">
              <a:rPr lang="es-MX" smtClean="0"/>
              <a:t>‹Nº›</a:t>
            </a:fld>
            <a:endParaRPr 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56ED4F4B-31E7-4EB9-83A9-A83740B8C93D}" type="datetimeFigureOut">
              <a:rPr lang="es-MX" smtClean="0"/>
              <a:t>26/05/2016</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89307E7F-C1C9-415B-BC37-5C7302855974}" type="slidenum">
              <a:rPr lang="es-MX" smtClean="0"/>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56ED4F4B-31E7-4EB9-83A9-A83740B8C93D}" type="datetimeFigureOut">
              <a:rPr lang="es-MX" smtClean="0"/>
              <a:t>26/05/2016</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89307E7F-C1C9-415B-BC37-5C7302855974}" type="slidenum">
              <a:rPr lang="es-MX" smtClean="0"/>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56ED4F4B-31E7-4EB9-83A9-A83740B8C93D}" type="datetimeFigureOut">
              <a:rPr lang="es-MX" smtClean="0"/>
              <a:t>26/05/2016</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89307E7F-C1C9-415B-BC37-5C7302855974}" type="slidenum">
              <a:rPr lang="es-MX" smtClean="0"/>
              <a:t>‹Nº›</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56ED4F4B-31E7-4EB9-83A9-A83740B8C93D}" type="datetimeFigureOut">
              <a:rPr lang="es-MX" smtClean="0"/>
              <a:t>26/05/2016</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89307E7F-C1C9-415B-BC37-5C7302855974}" type="slidenum">
              <a:rPr lang="es-MX" smtClean="0"/>
              <a:t>‹Nº›</a:t>
            </a:fld>
            <a:endParaRPr lang="es-MX"/>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5" name="Date Placeholder 4"/>
          <p:cNvSpPr>
            <a:spLocks noGrp="1"/>
          </p:cNvSpPr>
          <p:nvPr>
            <p:ph type="dt" sz="half" idx="10"/>
          </p:nvPr>
        </p:nvSpPr>
        <p:spPr/>
        <p:txBody>
          <a:bodyPr/>
          <a:lstStyle/>
          <a:p>
            <a:fld id="{56ED4F4B-31E7-4EB9-83A9-A83740B8C93D}" type="datetimeFigureOut">
              <a:rPr lang="es-MX" smtClean="0"/>
              <a:t>26/05/2016</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89307E7F-C1C9-415B-BC37-5C7302855974}" type="slidenum">
              <a:rPr lang="es-MX" smtClean="0"/>
              <a:t>‹Nº›</a:t>
            </a:fld>
            <a:endParaRPr lang="es-MX"/>
          </a:p>
        </p:txBody>
      </p:sp>
      <p:sp>
        <p:nvSpPr>
          <p:cNvPr id="9" name="Content Placeholder 8"/>
          <p:cNvSpPr>
            <a:spLocks noGrp="1"/>
          </p:cNvSpPr>
          <p:nvPr>
            <p:ph sz="quarter" idx="13"/>
          </p:nvPr>
        </p:nvSpPr>
        <p:spPr>
          <a:xfrm>
            <a:off x="1298448" y="2121407"/>
            <a:ext cx="3200400" cy="360273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7" name="Date Placeholder 6"/>
          <p:cNvSpPr>
            <a:spLocks noGrp="1"/>
          </p:cNvSpPr>
          <p:nvPr>
            <p:ph type="dt" sz="half" idx="10"/>
          </p:nvPr>
        </p:nvSpPr>
        <p:spPr/>
        <p:txBody>
          <a:bodyPr/>
          <a:lstStyle/>
          <a:p>
            <a:fld id="{56ED4F4B-31E7-4EB9-83A9-A83740B8C93D}" type="datetimeFigureOut">
              <a:rPr lang="es-MX" smtClean="0"/>
              <a:t>26/05/2016</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89307E7F-C1C9-415B-BC37-5C7302855974}" type="slidenum">
              <a:rPr lang="es-MX" smtClean="0"/>
              <a:t>‹Nº›</a:t>
            </a:fld>
            <a:endParaRPr lang="es-MX"/>
          </a:p>
        </p:txBody>
      </p:sp>
      <p:sp>
        <p:nvSpPr>
          <p:cNvPr id="11" name="Content Placeholder 10"/>
          <p:cNvSpPr>
            <a:spLocks noGrp="1"/>
          </p:cNvSpPr>
          <p:nvPr>
            <p:ph sz="quarter" idx="13"/>
          </p:nvPr>
        </p:nvSpPr>
        <p:spPr>
          <a:xfrm>
            <a:off x="1298448" y="2944368"/>
            <a:ext cx="3227832" cy="277977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56ED4F4B-31E7-4EB9-83A9-A83740B8C93D}" type="datetimeFigureOut">
              <a:rPr lang="es-MX" smtClean="0"/>
              <a:t>26/05/2016</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89307E7F-C1C9-415B-BC37-5C7302855974}" type="slidenum">
              <a:rPr lang="es-MX" smtClean="0"/>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D4F4B-31E7-4EB9-83A9-A83740B8C93D}" type="datetimeFigureOut">
              <a:rPr lang="es-MX" smtClean="0"/>
              <a:t>26/05/2016</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89307E7F-C1C9-415B-BC37-5C7302855974}" type="slidenum">
              <a:rPr lang="es-MX" smtClean="0"/>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s-ES" smtClean="0"/>
              <a:t>Haga clic para modificar el estilo de título del patrón</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a:xfrm rot="60000">
            <a:off x="6341698" y="5885672"/>
            <a:ext cx="1213821" cy="365125"/>
          </a:xfrm>
        </p:spPr>
        <p:txBody>
          <a:bodyPr/>
          <a:lstStyle/>
          <a:p>
            <a:fld id="{56ED4F4B-31E7-4EB9-83A9-A83740B8C93D}" type="datetimeFigureOut">
              <a:rPr lang="es-MX" smtClean="0"/>
              <a:t>26/05/2016</a:t>
            </a:fld>
            <a:endParaRPr lang="es-MX"/>
          </a:p>
        </p:txBody>
      </p:sp>
      <p:sp>
        <p:nvSpPr>
          <p:cNvPr id="6" name="Footer Placeholder 5"/>
          <p:cNvSpPr>
            <a:spLocks noGrp="1"/>
          </p:cNvSpPr>
          <p:nvPr>
            <p:ph type="ftr" sz="quarter" idx="11"/>
          </p:nvPr>
        </p:nvSpPr>
        <p:spPr>
          <a:xfrm rot="-60000">
            <a:off x="914554" y="5829261"/>
            <a:ext cx="3522607" cy="365125"/>
          </a:xfrm>
        </p:spPr>
        <p:txBody>
          <a:bodyPr/>
          <a:lstStyle/>
          <a:p>
            <a:endParaRPr lang="es-MX"/>
          </a:p>
        </p:txBody>
      </p:sp>
      <p:sp>
        <p:nvSpPr>
          <p:cNvPr id="7" name="Slide Number Placeholder 6"/>
          <p:cNvSpPr>
            <a:spLocks noGrp="1"/>
          </p:cNvSpPr>
          <p:nvPr>
            <p:ph type="sldNum" sz="quarter" idx="12"/>
          </p:nvPr>
        </p:nvSpPr>
        <p:spPr>
          <a:xfrm rot="60000">
            <a:off x="7557313" y="5896961"/>
            <a:ext cx="554023" cy="365125"/>
          </a:xfrm>
        </p:spPr>
        <p:txBody>
          <a:bodyPr/>
          <a:lstStyle/>
          <a:p>
            <a:fld id="{89307E7F-C1C9-415B-BC37-5C7302855974}" type="slidenum">
              <a:rPr lang="es-MX" smtClean="0"/>
              <a:t>‹Nº›</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a:xfrm rot="60000">
            <a:off x="6345936" y="5888737"/>
            <a:ext cx="1213821" cy="365125"/>
          </a:xfrm>
        </p:spPr>
        <p:txBody>
          <a:bodyPr/>
          <a:lstStyle/>
          <a:p>
            <a:fld id="{56ED4F4B-31E7-4EB9-83A9-A83740B8C93D}" type="datetimeFigureOut">
              <a:rPr lang="es-MX" smtClean="0"/>
              <a:t>26/05/2016</a:t>
            </a:fld>
            <a:endParaRPr lang="es-MX"/>
          </a:p>
        </p:txBody>
      </p:sp>
      <p:sp>
        <p:nvSpPr>
          <p:cNvPr id="6" name="Footer Placeholder 5"/>
          <p:cNvSpPr>
            <a:spLocks noGrp="1"/>
          </p:cNvSpPr>
          <p:nvPr>
            <p:ph type="ftr" sz="quarter" idx="11"/>
          </p:nvPr>
        </p:nvSpPr>
        <p:spPr>
          <a:xfrm rot="-60000">
            <a:off x="914569" y="5831037"/>
            <a:ext cx="3319043" cy="365125"/>
          </a:xfrm>
        </p:spPr>
        <p:txBody>
          <a:bodyPr/>
          <a:lstStyle/>
          <a:p>
            <a:endParaRPr lang="es-MX"/>
          </a:p>
        </p:txBody>
      </p:sp>
      <p:sp>
        <p:nvSpPr>
          <p:cNvPr id="7" name="Slide Number Placeholder 6"/>
          <p:cNvSpPr>
            <a:spLocks noGrp="1"/>
          </p:cNvSpPr>
          <p:nvPr>
            <p:ph type="sldNum" sz="quarter" idx="12"/>
          </p:nvPr>
        </p:nvSpPr>
        <p:spPr>
          <a:xfrm rot="60000">
            <a:off x="7562089" y="5900026"/>
            <a:ext cx="554023" cy="365125"/>
          </a:xfrm>
        </p:spPr>
        <p:txBody>
          <a:bodyPr/>
          <a:lstStyle/>
          <a:p>
            <a:fld id="{89307E7F-C1C9-415B-BC37-5C7302855974}" type="slidenum">
              <a:rPr lang="es-MX" smtClean="0"/>
              <a:t>‹Nº›</a:t>
            </a:fld>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56ED4F4B-31E7-4EB9-83A9-A83740B8C93D}" type="datetimeFigureOut">
              <a:rPr lang="es-MX" smtClean="0"/>
              <a:t>26/05/2016</a:t>
            </a:fld>
            <a:endParaRPr lang="es-MX"/>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s-MX"/>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89307E7F-C1C9-415B-BC37-5C7302855974}" type="slidenum">
              <a:rPr lang="es-MX" smtClean="0"/>
              <a:t>‹Nº›</a:t>
            </a:fld>
            <a:endParaRPr lang="es-MX"/>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Autofit/>
          </a:bodyPr>
          <a:lstStyle/>
          <a:p>
            <a:r>
              <a:rPr lang="es-MX" sz="3600" dirty="0" smtClean="0"/>
              <a:t>INFORMACIÓN GENERAL Y ASIGNACIÓN DE PLAZAS DE PRÁCTICAS PROFESIONALES 2016-A</a:t>
            </a:r>
            <a:endParaRPr lang="es-MX" sz="3600" dirty="0"/>
          </a:p>
        </p:txBody>
      </p:sp>
      <p:sp>
        <p:nvSpPr>
          <p:cNvPr id="3" name="2 Subtítulo"/>
          <p:cNvSpPr>
            <a:spLocks noGrp="1"/>
          </p:cNvSpPr>
          <p:nvPr>
            <p:ph type="subTitle" idx="1"/>
          </p:nvPr>
        </p:nvSpPr>
        <p:spPr>
          <a:xfrm>
            <a:off x="1763688" y="4293096"/>
            <a:ext cx="5712179" cy="1524000"/>
          </a:xfrm>
        </p:spPr>
        <p:txBody>
          <a:bodyPr/>
          <a:lstStyle/>
          <a:p>
            <a:r>
              <a:rPr lang="es-MX" dirty="0" smtClean="0"/>
              <a:t>Programa de Práctica Profesionales CUCEA A-205</a:t>
            </a:r>
          </a:p>
          <a:p>
            <a:r>
              <a:rPr lang="es-MX" dirty="0" smtClean="0"/>
              <a:t>practicas@cucea.udg.mx</a:t>
            </a:r>
            <a:endParaRPr lang="es-MX" dirty="0"/>
          </a:p>
        </p:txBody>
      </p:sp>
      <p:pic>
        <p:nvPicPr>
          <p:cNvPr id="5" name="Picture 2" descr="C:\Users\Natalia\Desktop\PRACTICAS PROFESIONALES\logo p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0272" y="5015291"/>
            <a:ext cx="1542172" cy="1423544"/>
          </a:xfrm>
          <a:prstGeom prst="rect">
            <a:avLst/>
          </a:prstGeom>
          <a:noFill/>
          <a:ln w="15875">
            <a:solidFill>
              <a:schemeClr val="bg2">
                <a:lumMod val="7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33754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403648" y="2420888"/>
            <a:ext cx="6809018" cy="3603812"/>
          </a:xfrm>
        </p:spPr>
        <p:txBody>
          <a:bodyPr>
            <a:normAutofit lnSpcReduction="10000"/>
          </a:bodyPr>
          <a:lstStyle/>
          <a:p>
            <a:pPr marL="457200" indent="-457200">
              <a:buFont typeface="+mj-lt"/>
              <a:buAutoNum type="arabicParenR"/>
            </a:pPr>
            <a:r>
              <a:rPr lang="es-MX" dirty="0" smtClean="0"/>
              <a:t>Ingresar a pagina de FB: Unidad de Vinculación CUCEA </a:t>
            </a:r>
          </a:p>
          <a:p>
            <a:pPr marL="457200" indent="-457200">
              <a:buFont typeface="+mj-lt"/>
              <a:buAutoNum type="arabicParenR"/>
            </a:pPr>
            <a:r>
              <a:rPr lang="es-MX" dirty="0" smtClean="0"/>
              <a:t>Descargar y completar formato de “Registro de prácticas profesionales por estancias de investigación” </a:t>
            </a:r>
          </a:p>
          <a:p>
            <a:pPr marL="457200" indent="-457200">
              <a:buFont typeface="+mj-lt"/>
              <a:buAutoNum type="arabicParenR"/>
            </a:pPr>
            <a:r>
              <a:rPr lang="es-MX" dirty="0" smtClean="0"/>
              <a:t>Entregar formato al programa de Prácticas Profesionales (A-205)</a:t>
            </a:r>
          </a:p>
          <a:p>
            <a:pPr marL="457200" indent="-457200">
              <a:buFont typeface="+mj-lt"/>
              <a:buAutoNum type="arabicParenR"/>
            </a:pPr>
            <a:r>
              <a:rPr lang="es-MX" dirty="0" smtClean="0"/>
              <a:t>Estar en contacto con el tutor asignado para el seguimiento de los informes y la presentación final.</a:t>
            </a:r>
          </a:p>
          <a:p>
            <a:endParaRPr lang="es-MX" dirty="0"/>
          </a:p>
        </p:txBody>
      </p:sp>
      <p:sp>
        <p:nvSpPr>
          <p:cNvPr id="4" name="1 Título"/>
          <p:cNvSpPr>
            <a:spLocks noGrp="1"/>
          </p:cNvSpPr>
          <p:nvPr>
            <p:ph type="title"/>
          </p:nvPr>
        </p:nvSpPr>
        <p:spPr>
          <a:xfrm>
            <a:off x="1095023" y="817582"/>
            <a:ext cx="6965245" cy="1202485"/>
          </a:xfrm>
        </p:spPr>
        <p:txBody>
          <a:bodyPr>
            <a:normAutofit fontScale="90000"/>
          </a:bodyPr>
          <a:lstStyle/>
          <a:p>
            <a:r>
              <a:rPr lang="es-MX" sz="3600" dirty="0" smtClean="0"/>
              <a:t>Modalidad: </a:t>
            </a:r>
            <a:r>
              <a:rPr lang="es-MX" dirty="0" smtClean="0"/>
              <a:t/>
            </a:r>
            <a:br>
              <a:rPr lang="es-MX" dirty="0" smtClean="0"/>
            </a:br>
            <a:r>
              <a:rPr lang="es-MX" dirty="0" smtClean="0"/>
              <a:t>Estancias </a:t>
            </a:r>
            <a:r>
              <a:rPr lang="es-MX" dirty="0"/>
              <a:t>de </a:t>
            </a:r>
            <a:r>
              <a:rPr lang="es-MX" dirty="0" smtClean="0"/>
              <a:t>investigación</a:t>
            </a:r>
            <a:endParaRPr lang="es-MX" dirty="0"/>
          </a:p>
        </p:txBody>
      </p:sp>
      <p:sp>
        <p:nvSpPr>
          <p:cNvPr id="5" name="1 Título"/>
          <p:cNvSpPr txBox="1">
            <a:spLocks/>
          </p:cNvSpPr>
          <p:nvPr/>
        </p:nvSpPr>
        <p:spPr>
          <a:xfrm>
            <a:off x="1247421" y="1556792"/>
            <a:ext cx="6965245" cy="1202485"/>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sz="2800" dirty="0" smtClean="0"/>
              <a:t>PROCESO </a:t>
            </a:r>
            <a:endParaRPr lang="es-MX" sz="2800" dirty="0"/>
          </a:p>
        </p:txBody>
      </p:sp>
    </p:spTree>
    <p:extLst>
      <p:ext uri="{BB962C8B-B14F-4D97-AF65-F5344CB8AC3E}">
        <p14:creationId xmlns:p14="http://schemas.microsoft.com/office/powerpoint/2010/main" val="23681840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sz="3600" dirty="0" smtClean="0"/>
              <a:t>Modalidad: </a:t>
            </a:r>
            <a:r>
              <a:rPr lang="es-MX" dirty="0" smtClean="0"/>
              <a:t/>
            </a:r>
            <a:br>
              <a:rPr lang="es-MX" dirty="0" smtClean="0"/>
            </a:br>
            <a:r>
              <a:rPr lang="es-MX" dirty="0" smtClean="0"/>
              <a:t>Experiencia </a:t>
            </a:r>
            <a:r>
              <a:rPr lang="es-MX" dirty="0"/>
              <a:t>profesional</a:t>
            </a:r>
          </a:p>
        </p:txBody>
      </p:sp>
      <p:sp>
        <p:nvSpPr>
          <p:cNvPr id="3" name="2 Marcador de contenido"/>
          <p:cNvSpPr>
            <a:spLocks noGrp="1"/>
          </p:cNvSpPr>
          <p:nvPr>
            <p:ph idx="1"/>
          </p:nvPr>
        </p:nvSpPr>
        <p:spPr/>
        <p:txBody>
          <a:bodyPr>
            <a:normAutofit lnSpcReduction="10000"/>
          </a:bodyPr>
          <a:lstStyle/>
          <a:p>
            <a:r>
              <a:rPr lang="es-MX" dirty="0"/>
              <a:t>Para acreditar la asignatura por medio de experiencia profesional, el alumno deberá :</a:t>
            </a:r>
          </a:p>
          <a:p>
            <a:pPr marL="514350" lvl="0" indent="-514350" algn="just">
              <a:buFont typeface="+mj-lt"/>
              <a:buAutoNum type="romanUcPeriod"/>
            </a:pPr>
            <a:r>
              <a:rPr lang="es-MX" dirty="0" smtClean="0"/>
              <a:t>Haber </a:t>
            </a:r>
            <a:r>
              <a:rPr lang="es-MX" dirty="0"/>
              <a:t>trabajado al menos 6 meses en un área afín a su programa académico.</a:t>
            </a:r>
          </a:p>
          <a:p>
            <a:pPr marL="514350" lvl="0" indent="-514350" algn="just">
              <a:buFont typeface="+mj-lt"/>
              <a:buAutoNum type="romanUcPeriod"/>
            </a:pPr>
            <a:r>
              <a:rPr lang="es-MX" dirty="0"/>
              <a:t>Desarrollar y entregar al tutor un documento final a manera de informe de actividades, el cual avale la experiencia profesional, con un mínimo de 10 y un máximo de 20 cuartillas, en el que se incluyan los siguientes elementos: </a:t>
            </a:r>
            <a:endParaRPr lang="es-MX" dirty="0" smtClean="0"/>
          </a:p>
          <a:p>
            <a:pPr marL="0" lvl="0" indent="0">
              <a:buNone/>
            </a:pPr>
            <a:endParaRPr lang="es-MX" dirty="0"/>
          </a:p>
        </p:txBody>
      </p:sp>
      <p:pic>
        <p:nvPicPr>
          <p:cNvPr id="4" name="Picture 2" descr="C:\Users\Natalia\Desktop\PRACTICAS PROFESIONALES\logo pp.jpg"/>
          <p:cNvPicPr>
            <a:picLocks noChangeAspect="1" noChangeArrowheads="1"/>
          </p:cNvPicPr>
          <p:nvPr/>
        </p:nvPicPr>
        <p:blipFill rotWithShape="1">
          <a:blip r:embed="rId2">
            <a:extLst>
              <a:ext uri="{28A0092B-C50C-407E-A947-70E740481C1C}">
                <a14:useLocalDpi xmlns:a14="http://schemas.microsoft.com/office/drawing/2010/main" val="0"/>
              </a:ext>
            </a:extLst>
          </a:blip>
          <a:srcRect t="16719" b="14400"/>
          <a:stretch/>
        </p:blipFill>
        <p:spPr bwMode="auto">
          <a:xfrm>
            <a:off x="7236296" y="5517232"/>
            <a:ext cx="1756396" cy="1172344"/>
          </a:xfrm>
          <a:prstGeom prst="rect">
            <a:avLst/>
          </a:prstGeom>
          <a:noFill/>
          <a:ln w="15875">
            <a:solidFill>
              <a:schemeClr val="bg2">
                <a:lumMod val="7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21151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sz="3600" dirty="0" smtClean="0"/>
              <a:t>Modalidad: </a:t>
            </a:r>
            <a:r>
              <a:rPr lang="es-MX" dirty="0" smtClean="0"/>
              <a:t/>
            </a:r>
            <a:br>
              <a:rPr lang="es-MX" dirty="0" smtClean="0"/>
            </a:br>
            <a:r>
              <a:rPr lang="es-MX" dirty="0" smtClean="0"/>
              <a:t>Experiencia </a:t>
            </a:r>
            <a:r>
              <a:rPr lang="es-MX" dirty="0"/>
              <a:t>profesional</a:t>
            </a:r>
          </a:p>
        </p:txBody>
      </p:sp>
      <p:sp>
        <p:nvSpPr>
          <p:cNvPr id="3" name="2 Marcador de contenido"/>
          <p:cNvSpPr>
            <a:spLocks noGrp="1"/>
          </p:cNvSpPr>
          <p:nvPr>
            <p:ph idx="1"/>
          </p:nvPr>
        </p:nvSpPr>
        <p:spPr/>
        <p:txBody>
          <a:bodyPr>
            <a:normAutofit fontScale="70000" lnSpcReduction="20000"/>
          </a:bodyPr>
          <a:lstStyle/>
          <a:p>
            <a:pPr marL="457200" lvl="0" indent="-457200">
              <a:buFont typeface="+mj-lt"/>
              <a:buAutoNum type="alphaLcParenR"/>
            </a:pPr>
            <a:r>
              <a:rPr lang="es-MX" dirty="0" smtClean="0"/>
              <a:t>Portada,</a:t>
            </a:r>
          </a:p>
          <a:p>
            <a:pPr marL="457200" lvl="0" indent="-457200">
              <a:buFont typeface="+mj-lt"/>
              <a:buAutoNum type="alphaLcParenR"/>
            </a:pPr>
            <a:r>
              <a:rPr lang="es-MX" dirty="0" smtClean="0"/>
              <a:t>documento </a:t>
            </a:r>
            <a:r>
              <a:rPr lang="es-MX" dirty="0"/>
              <a:t>membretado por la empresa u organización que compruebe la fecha de inicio de la relación laboral, </a:t>
            </a:r>
            <a:endParaRPr lang="es-MX" dirty="0" smtClean="0"/>
          </a:p>
          <a:p>
            <a:pPr marL="457200" lvl="0" indent="-457200">
              <a:buFont typeface="+mj-lt"/>
              <a:buAutoNum type="alphaLcParenR"/>
            </a:pPr>
            <a:r>
              <a:rPr lang="es-MX" dirty="0" smtClean="0"/>
              <a:t>Comprobante </a:t>
            </a:r>
            <a:r>
              <a:rPr lang="es-MX" dirty="0"/>
              <a:t>de la relación laboral (copia del contrato laboral, alta ante alguna institución de seguridad social o comprobante de ingresos que avalen la antigüedad mencionada), </a:t>
            </a:r>
            <a:endParaRPr lang="es-MX" dirty="0" smtClean="0"/>
          </a:p>
          <a:p>
            <a:pPr marL="457200" lvl="0" indent="-457200">
              <a:buFont typeface="+mj-lt"/>
              <a:buAutoNum type="alphaLcParenR"/>
            </a:pPr>
            <a:r>
              <a:rPr lang="es-MX" dirty="0" smtClean="0"/>
              <a:t>Introducción,</a:t>
            </a:r>
          </a:p>
          <a:p>
            <a:pPr marL="457200" lvl="0" indent="-457200">
              <a:buFont typeface="+mj-lt"/>
              <a:buAutoNum type="alphaLcParenR"/>
            </a:pPr>
            <a:r>
              <a:rPr lang="es-MX" dirty="0" smtClean="0"/>
              <a:t>Actividades </a:t>
            </a:r>
            <a:r>
              <a:rPr lang="es-MX" dirty="0"/>
              <a:t>principales del puesto de trabajo, </a:t>
            </a:r>
            <a:endParaRPr lang="es-MX" dirty="0" smtClean="0"/>
          </a:p>
          <a:p>
            <a:pPr marL="457200" lvl="0" indent="-457200">
              <a:buFont typeface="+mj-lt"/>
              <a:buAutoNum type="alphaLcParenR"/>
            </a:pPr>
            <a:r>
              <a:rPr lang="es-MX" dirty="0" smtClean="0"/>
              <a:t>Diagnostico,</a:t>
            </a:r>
          </a:p>
          <a:p>
            <a:pPr marL="457200" lvl="0" indent="-457200">
              <a:buFont typeface="+mj-lt"/>
              <a:buAutoNum type="alphaLcParenR"/>
            </a:pPr>
            <a:r>
              <a:rPr lang="es-MX" dirty="0"/>
              <a:t>P</a:t>
            </a:r>
            <a:r>
              <a:rPr lang="es-MX" dirty="0" smtClean="0"/>
              <a:t>ropuesta </a:t>
            </a:r>
            <a:r>
              <a:rPr lang="es-MX" dirty="0"/>
              <a:t>de intervención, </a:t>
            </a:r>
            <a:endParaRPr lang="es-MX" dirty="0" smtClean="0"/>
          </a:p>
          <a:p>
            <a:pPr marL="457200" lvl="0" indent="-457200">
              <a:buFont typeface="+mj-lt"/>
              <a:buAutoNum type="alphaLcParenR"/>
            </a:pPr>
            <a:r>
              <a:rPr lang="es-MX" dirty="0" smtClean="0"/>
              <a:t>Conclusiones </a:t>
            </a:r>
            <a:r>
              <a:rPr lang="es-MX" dirty="0"/>
              <a:t>y </a:t>
            </a:r>
            <a:endParaRPr lang="es-MX" dirty="0" smtClean="0"/>
          </a:p>
          <a:p>
            <a:pPr marL="457200" lvl="0" indent="-457200">
              <a:buFont typeface="+mj-lt"/>
              <a:buAutoNum type="alphaLcParenR"/>
            </a:pPr>
            <a:r>
              <a:rPr lang="es-MX" dirty="0"/>
              <a:t>A</a:t>
            </a:r>
            <a:r>
              <a:rPr lang="es-MX" dirty="0" smtClean="0"/>
              <a:t>nexos</a:t>
            </a:r>
            <a:r>
              <a:rPr lang="es-MX" dirty="0"/>
              <a:t>.</a:t>
            </a:r>
          </a:p>
          <a:p>
            <a:pPr marL="0" indent="0">
              <a:buNone/>
            </a:pPr>
            <a:endParaRPr lang="es-MX" dirty="0" smtClean="0"/>
          </a:p>
        </p:txBody>
      </p:sp>
    </p:spTree>
    <p:extLst>
      <p:ext uri="{BB962C8B-B14F-4D97-AF65-F5344CB8AC3E}">
        <p14:creationId xmlns:p14="http://schemas.microsoft.com/office/powerpoint/2010/main" val="6409786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sz="3600" dirty="0" smtClean="0"/>
              <a:t>Modalidad: </a:t>
            </a:r>
            <a:r>
              <a:rPr lang="es-MX" dirty="0" smtClean="0"/>
              <a:t/>
            </a:r>
            <a:br>
              <a:rPr lang="es-MX" dirty="0" smtClean="0"/>
            </a:br>
            <a:r>
              <a:rPr lang="es-MX" dirty="0" smtClean="0"/>
              <a:t>Experiencia </a:t>
            </a:r>
            <a:r>
              <a:rPr lang="es-MX" dirty="0"/>
              <a:t>profesional</a:t>
            </a:r>
          </a:p>
        </p:txBody>
      </p:sp>
      <p:sp>
        <p:nvSpPr>
          <p:cNvPr id="3" name="2 Marcador de contenido"/>
          <p:cNvSpPr>
            <a:spLocks noGrp="1"/>
          </p:cNvSpPr>
          <p:nvPr>
            <p:ph idx="1"/>
          </p:nvPr>
        </p:nvSpPr>
        <p:spPr>
          <a:xfrm>
            <a:off x="1475656" y="2420888"/>
            <a:ext cx="6196405" cy="3603812"/>
          </a:xfrm>
        </p:spPr>
        <p:txBody>
          <a:bodyPr>
            <a:normAutofit/>
          </a:bodyPr>
          <a:lstStyle/>
          <a:p>
            <a:pPr marL="514350" indent="-514350">
              <a:buFont typeface="+mj-lt"/>
              <a:buAutoNum type="romanUcPeriod" startAt="3"/>
            </a:pPr>
            <a:r>
              <a:rPr lang="es-MX" dirty="0" smtClean="0"/>
              <a:t>Realizar </a:t>
            </a:r>
            <a:r>
              <a:rPr lang="es-MX" dirty="0"/>
              <a:t>y presentar en el Coloquio de Prácticas Profesionales, un  informe del documento final </a:t>
            </a:r>
            <a:r>
              <a:rPr lang="es-ES_tradnl" dirty="0"/>
              <a:t>(con una duración máxima de 15 min. de exposición y 15 min. para preguntas y retroalimentación).</a:t>
            </a:r>
            <a:endParaRPr lang="es-MX" dirty="0"/>
          </a:p>
          <a:p>
            <a:pPr marL="0" indent="0">
              <a:buNone/>
            </a:pPr>
            <a:endParaRPr lang="es-MX" dirty="0"/>
          </a:p>
        </p:txBody>
      </p:sp>
    </p:spTree>
    <p:extLst>
      <p:ext uri="{BB962C8B-B14F-4D97-AF65-F5344CB8AC3E}">
        <p14:creationId xmlns:p14="http://schemas.microsoft.com/office/powerpoint/2010/main" val="27058153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sz="3600" dirty="0" smtClean="0"/>
              <a:t>Modalidad: </a:t>
            </a:r>
            <a:r>
              <a:rPr lang="es-MX" dirty="0" smtClean="0"/>
              <a:t/>
            </a:r>
            <a:br>
              <a:rPr lang="es-MX" dirty="0" smtClean="0"/>
            </a:br>
            <a:r>
              <a:rPr lang="es-MX" dirty="0" smtClean="0"/>
              <a:t>Experiencia </a:t>
            </a:r>
            <a:r>
              <a:rPr lang="es-MX" dirty="0"/>
              <a:t>profesional</a:t>
            </a:r>
          </a:p>
        </p:txBody>
      </p:sp>
      <p:sp>
        <p:nvSpPr>
          <p:cNvPr id="3" name="2 Marcador de contenido"/>
          <p:cNvSpPr>
            <a:spLocks noGrp="1"/>
          </p:cNvSpPr>
          <p:nvPr>
            <p:ph idx="1"/>
          </p:nvPr>
        </p:nvSpPr>
        <p:spPr/>
        <p:txBody>
          <a:bodyPr>
            <a:normAutofit fontScale="92500" lnSpcReduction="20000"/>
          </a:bodyPr>
          <a:lstStyle/>
          <a:p>
            <a:r>
              <a:rPr lang="es-MX" dirty="0" smtClean="0"/>
              <a:t>Para </a:t>
            </a:r>
            <a:r>
              <a:rPr lang="es-MX" dirty="0"/>
              <a:t>el correcto seguimiento de la práctica </a:t>
            </a:r>
            <a:r>
              <a:rPr lang="es-MX" dirty="0" smtClean="0"/>
              <a:t>profesional,  </a:t>
            </a:r>
            <a:r>
              <a:rPr lang="es-MX" dirty="0"/>
              <a:t>los alumnos deberán elaborar y entregar al tutor tres informes:</a:t>
            </a:r>
          </a:p>
          <a:p>
            <a:pPr marL="0" indent="0">
              <a:buNone/>
            </a:pPr>
            <a:endParaRPr lang="es-MX" dirty="0"/>
          </a:p>
          <a:p>
            <a:pPr marL="514350" lvl="0" indent="-514350" algn="just">
              <a:buFont typeface="+mj-lt"/>
              <a:buAutoNum type="romanUcPeriod"/>
            </a:pPr>
            <a:r>
              <a:rPr lang="es-MX" dirty="0"/>
              <a:t>Informe inicial, el cual deberá contener el primer avance del documento final </a:t>
            </a:r>
            <a:r>
              <a:rPr lang="es-MX" dirty="0" smtClean="0"/>
              <a:t>.</a:t>
            </a:r>
          </a:p>
          <a:p>
            <a:pPr marL="514350" lvl="0" indent="-514350" algn="just">
              <a:buFont typeface="+mj-lt"/>
              <a:buAutoNum type="romanUcPeriod"/>
            </a:pPr>
            <a:r>
              <a:rPr lang="es-MX" dirty="0" smtClean="0"/>
              <a:t>Informe </a:t>
            </a:r>
            <a:r>
              <a:rPr lang="es-MX" dirty="0"/>
              <a:t>intermedio, el cual deberá contener el segundo </a:t>
            </a:r>
            <a:r>
              <a:rPr lang="es-MX" dirty="0" smtClean="0"/>
              <a:t>avance </a:t>
            </a:r>
            <a:r>
              <a:rPr lang="es-MX" dirty="0"/>
              <a:t>del documento </a:t>
            </a:r>
            <a:r>
              <a:rPr lang="es-MX" dirty="0" smtClean="0"/>
              <a:t>final.</a:t>
            </a:r>
          </a:p>
          <a:p>
            <a:pPr marL="514350" lvl="0" indent="-514350" algn="just">
              <a:buFont typeface="+mj-lt"/>
              <a:buAutoNum type="romanUcPeriod"/>
            </a:pPr>
            <a:r>
              <a:rPr lang="es-MX" dirty="0" smtClean="0"/>
              <a:t> Informe </a:t>
            </a:r>
            <a:r>
              <a:rPr lang="es-MX" dirty="0"/>
              <a:t>final, el cual deberá incluir la presentación que se expondrá en el Coloquio semestral de Prácticas Profesionales.</a:t>
            </a:r>
          </a:p>
          <a:p>
            <a:pPr marL="0" indent="0">
              <a:buNone/>
            </a:pPr>
            <a:endParaRPr lang="es-MX" dirty="0"/>
          </a:p>
          <a:p>
            <a:endParaRPr lang="es-MX" dirty="0"/>
          </a:p>
        </p:txBody>
      </p:sp>
    </p:spTree>
    <p:extLst>
      <p:ext uri="{BB962C8B-B14F-4D97-AF65-F5344CB8AC3E}">
        <p14:creationId xmlns:p14="http://schemas.microsoft.com/office/powerpoint/2010/main" val="26072603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403648" y="2420888"/>
            <a:ext cx="6809018" cy="3603812"/>
          </a:xfrm>
        </p:spPr>
        <p:txBody>
          <a:bodyPr>
            <a:normAutofit lnSpcReduction="10000"/>
          </a:bodyPr>
          <a:lstStyle/>
          <a:p>
            <a:pPr marL="457200" indent="-457200">
              <a:buFont typeface="+mj-lt"/>
              <a:buAutoNum type="arabicParenR"/>
            </a:pPr>
            <a:r>
              <a:rPr lang="es-MX" dirty="0" smtClean="0"/>
              <a:t>Ingresar a pagina de FB: Unidad de Vinculación CUCEA</a:t>
            </a:r>
          </a:p>
          <a:p>
            <a:pPr marL="457200" indent="-457200">
              <a:buFont typeface="+mj-lt"/>
              <a:buAutoNum type="arabicParenR"/>
            </a:pPr>
            <a:r>
              <a:rPr lang="es-MX" dirty="0" smtClean="0"/>
              <a:t>Descargar y completar formato de “Registro de prácticas profesionales por experiencia profesional” </a:t>
            </a:r>
          </a:p>
          <a:p>
            <a:pPr marL="457200" indent="-457200">
              <a:buFont typeface="+mj-lt"/>
              <a:buAutoNum type="arabicParenR"/>
            </a:pPr>
            <a:r>
              <a:rPr lang="es-MX" dirty="0" smtClean="0"/>
              <a:t>Entregar formato al programa de Prácticas Profesionales (A-205)</a:t>
            </a:r>
          </a:p>
          <a:p>
            <a:pPr marL="457200" indent="-457200">
              <a:buFont typeface="+mj-lt"/>
              <a:buAutoNum type="arabicParenR"/>
            </a:pPr>
            <a:r>
              <a:rPr lang="es-MX" dirty="0" smtClean="0"/>
              <a:t>Estar en contacto con el tutor asignado para el seguimiento de los informes y la presentación final.</a:t>
            </a:r>
          </a:p>
          <a:p>
            <a:endParaRPr lang="es-MX" dirty="0"/>
          </a:p>
        </p:txBody>
      </p:sp>
      <p:sp>
        <p:nvSpPr>
          <p:cNvPr id="4" name="1 Título"/>
          <p:cNvSpPr>
            <a:spLocks noGrp="1"/>
          </p:cNvSpPr>
          <p:nvPr>
            <p:ph type="title"/>
          </p:nvPr>
        </p:nvSpPr>
        <p:spPr>
          <a:xfrm>
            <a:off x="1095023" y="817582"/>
            <a:ext cx="6965245" cy="1202485"/>
          </a:xfrm>
        </p:spPr>
        <p:txBody>
          <a:bodyPr>
            <a:normAutofit fontScale="90000"/>
          </a:bodyPr>
          <a:lstStyle/>
          <a:p>
            <a:r>
              <a:rPr lang="es-MX" sz="3600" dirty="0" smtClean="0"/>
              <a:t>Modalidad: </a:t>
            </a:r>
            <a:r>
              <a:rPr lang="es-MX" dirty="0" smtClean="0"/>
              <a:t/>
            </a:r>
            <a:br>
              <a:rPr lang="es-MX" dirty="0" smtClean="0"/>
            </a:br>
            <a:r>
              <a:rPr lang="es-MX" dirty="0"/>
              <a:t>Experiencia profesional</a:t>
            </a:r>
          </a:p>
        </p:txBody>
      </p:sp>
      <p:sp>
        <p:nvSpPr>
          <p:cNvPr id="5" name="1 Título"/>
          <p:cNvSpPr txBox="1">
            <a:spLocks/>
          </p:cNvSpPr>
          <p:nvPr/>
        </p:nvSpPr>
        <p:spPr>
          <a:xfrm>
            <a:off x="1247421" y="1556792"/>
            <a:ext cx="6965245" cy="1202485"/>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sz="2800" dirty="0" smtClean="0"/>
              <a:t>PROCESO </a:t>
            </a:r>
            <a:endParaRPr lang="es-MX" sz="2800" dirty="0"/>
          </a:p>
        </p:txBody>
      </p:sp>
    </p:spTree>
    <p:extLst>
      <p:ext uri="{BB962C8B-B14F-4D97-AF65-F5344CB8AC3E}">
        <p14:creationId xmlns:p14="http://schemas.microsoft.com/office/powerpoint/2010/main" val="32943628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smtClean="0"/>
              <a:t>Modalidad: </a:t>
            </a:r>
            <a:br>
              <a:rPr lang="es-MX" dirty="0" smtClean="0"/>
            </a:br>
            <a:r>
              <a:rPr lang="es-MX" dirty="0" smtClean="0"/>
              <a:t>Práctica profesional </a:t>
            </a:r>
            <a:r>
              <a:rPr lang="es-MX" i="1" dirty="0" smtClean="0"/>
              <a:t>in situ</a:t>
            </a:r>
            <a:endParaRPr lang="es-MX" i="1" dirty="0"/>
          </a:p>
        </p:txBody>
      </p:sp>
      <p:sp>
        <p:nvSpPr>
          <p:cNvPr id="3" name="2 Marcador de contenido"/>
          <p:cNvSpPr>
            <a:spLocks noGrp="1"/>
          </p:cNvSpPr>
          <p:nvPr>
            <p:ph idx="1"/>
          </p:nvPr>
        </p:nvSpPr>
        <p:spPr/>
        <p:txBody>
          <a:bodyPr>
            <a:normAutofit fontScale="77500" lnSpcReduction="20000"/>
          </a:bodyPr>
          <a:lstStyle/>
          <a:p>
            <a:r>
              <a:rPr lang="es-MX" dirty="0" smtClean="0"/>
              <a:t>Para </a:t>
            </a:r>
            <a:r>
              <a:rPr lang="es-MX" dirty="0"/>
              <a:t>acreditar la asignatura por medio de la realización de práctica in situ, el alumno deberá: </a:t>
            </a:r>
          </a:p>
          <a:p>
            <a:pPr marL="0" indent="0" algn="just">
              <a:buNone/>
            </a:pPr>
            <a:endParaRPr lang="es-MX" dirty="0"/>
          </a:p>
          <a:p>
            <a:pPr marL="514350" lvl="0" indent="-514350" algn="just">
              <a:buFont typeface="+mj-lt"/>
              <a:buAutoNum type="romanUcPeriod"/>
            </a:pPr>
            <a:r>
              <a:rPr lang="es-ES_tradnl" dirty="0"/>
              <a:t>Dar de alta su seguro facultativo en la clínica del IMSS asignada (o en su defecto </a:t>
            </a:r>
            <a:r>
              <a:rPr lang="es-MX" dirty="0"/>
              <a:t>en el Instituto de Seguridad y Servicios Sociales de los Trabajadores del  Estado -</a:t>
            </a:r>
            <a:r>
              <a:rPr lang="es-MX" dirty="0" err="1"/>
              <a:t>ISSSTE</a:t>
            </a:r>
            <a:r>
              <a:rPr lang="es-MX" dirty="0"/>
              <a:t>, o el Instituto de Seguridad Social para las Fuerzas Armadas Mexicanas-</a:t>
            </a:r>
            <a:r>
              <a:rPr lang="es-MX" dirty="0" err="1"/>
              <a:t>ISSFAM</a:t>
            </a:r>
            <a:r>
              <a:rPr lang="es-MX" dirty="0"/>
              <a:t>).</a:t>
            </a:r>
          </a:p>
          <a:p>
            <a:pPr marL="514350" lvl="0" indent="-514350" algn="just">
              <a:buFont typeface="+mj-lt"/>
              <a:buAutoNum type="romanUcPeriod"/>
            </a:pPr>
            <a:r>
              <a:rPr lang="es-ES_tradnl" dirty="0"/>
              <a:t>Elegir una plaza de la oferta publicada.</a:t>
            </a:r>
            <a:endParaRPr lang="es-MX" dirty="0"/>
          </a:p>
          <a:p>
            <a:pPr marL="514350" lvl="0" indent="-514350" algn="just">
              <a:buFont typeface="+mj-lt"/>
              <a:buAutoNum type="romanUcPeriod"/>
            </a:pPr>
            <a:r>
              <a:rPr lang="es-ES_tradnl" dirty="0"/>
              <a:t>Presentar una copia de su alta en el IMSS (seguro facultativo) para recibir el oficio de asignación a la Entidad Receptora en la fecha  y lugar indicados por el Programa de Prácticas Profesionales</a:t>
            </a:r>
            <a:r>
              <a:rPr lang="es-ES_tradnl" dirty="0" smtClean="0"/>
              <a:t>.</a:t>
            </a:r>
            <a:endParaRPr lang="es-MX" dirty="0"/>
          </a:p>
        </p:txBody>
      </p:sp>
      <p:pic>
        <p:nvPicPr>
          <p:cNvPr id="4" name="Picture 2" descr="C:\Users\Natalia\Desktop\PRACTICAS PROFESIONALES\logo pp.jpg"/>
          <p:cNvPicPr>
            <a:picLocks noChangeAspect="1" noChangeArrowheads="1"/>
          </p:cNvPicPr>
          <p:nvPr/>
        </p:nvPicPr>
        <p:blipFill rotWithShape="1">
          <a:blip r:embed="rId2">
            <a:extLst>
              <a:ext uri="{28A0092B-C50C-407E-A947-70E740481C1C}">
                <a14:useLocalDpi xmlns:a14="http://schemas.microsoft.com/office/drawing/2010/main" val="0"/>
              </a:ext>
            </a:extLst>
          </a:blip>
          <a:srcRect t="16719" b="14400"/>
          <a:stretch/>
        </p:blipFill>
        <p:spPr bwMode="auto">
          <a:xfrm>
            <a:off x="7236296" y="5517232"/>
            <a:ext cx="1756396" cy="1172344"/>
          </a:xfrm>
          <a:prstGeom prst="rect">
            <a:avLst/>
          </a:prstGeom>
          <a:noFill/>
          <a:ln w="15875">
            <a:solidFill>
              <a:schemeClr val="bg2">
                <a:lumMod val="7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06706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smtClean="0"/>
              <a:t>Modalidad: </a:t>
            </a:r>
            <a:br>
              <a:rPr lang="es-MX" dirty="0" smtClean="0"/>
            </a:br>
            <a:r>
              <a:rPr lang="es-MX" dirty="0" smtClean="0"/>
              <a:t>Práctica profesional </a:t>
            </a:r>
            <a:r>
              <a:rPr lang="es-MX" i="1" dirty="0" smtClean="0"/>
              <a:t>in situ</a:t>
            </a:r>
            <a:endParaRPr lang="es-MX" i="1" dirty="0"/>
          </a:p>
        </p:txBody>
      </p:sp>
      <p:sp>
        <p:nvSpPr>
          <p:cNvPr id="3" name="2 Marcador de contenido"/>
          <p:cNvSpPr>
            <a:spLocks noGrp="1"/>
          </p:cNvSpPr>
          <p:nvPr>
            <p:ph idx="1"/>
          </p:nvPr>
        </p:nvSpPr>
        <p:spPr/>
        <p:txBody>
          <a:bodyPr>
            <a:normAutofit/>
          </a:bodyPr>
          <a:lstStyle/>
          <a:p>
            <a:pPr marL="514350" lvl="0" indent="-514350">
              <a:buFont typeface="+mj-lt"/>
              <a:buAutoNum type="romanUcPeriod" startAt="4"/>
            </a:pPr>
            <a:r>
              <a:rPr lang="es-MX" dirty="0" smtClean="0"/>
              <a:t>Realizar </a:t>
            </a:r>
            <a:r>
              <a:rPr lang="es-MX" dirty="0"/>
              <a:t>las prácticas profesionales en la Entidad Receptora elegida</a:t>
            </a:r>
            <a:r>
              <a:rPr lang="es-MX" dirty="0" smtClean="0"/>
              <a:t>.</a:t>
            </a:r>
          </a:p>
          <a:p>
            <a:pPr marL="514350" lvl="0" indent="-514350">
              <a:buFont typeface="+mj-lt"/>
              <a:buAutoNum type="romanUcPeriod" startAt="4"/>
            </a:pPr>
            <a:r>
              <a:rPr lang="es-ES_tradnl" dirty="0"/>
              <a:t>Estar en contacto con el tutor asignado para presentar los informes </a:t>
            </a:r>
            <a:r>
              <a:rPr lang="es-ES_tradnl" dirty="0" smtClean="0"/>
              <a:t>(que se mencionan a continuación).</a:t>
            </a:r>
          </a:p>
          <a:p>
            <a:pPr marL="514350" lvl="0" indent="-514350">
              <a:buFont typeface="+mj-lt"/>
              <a:buAutoNum type="romanUcPeriod" startAt="4"/>
            </a:pPr>
            <a:r>
              <a:rPr lang="es-MX" dirty="0" smtClean="0"/>
              <a:t>Desarrollar </a:t>
            </a:r>
            <a:r>
              <a:rPr lang="es-MX" dirty="0"/>
              <a:t>y entregar al tutor un documento final a manera de informe general de actividades y/o resultados de la práctica realizada.</a:t>
            </a:r>
          </a:p>
          <a:p>
            <a:pPr marL="514350" lvl="0" indent="-514350">
              <a:buFont typeface="+mj-lt"/>
              <a:buAutoNum type="romanUcPeriod" startAt="4"/>
            </a:pPr>
            <a:endParaRPr lang="es-MX" dirty="0"/>
          </a:p>
        </p:txBody>
      </p:sp>
    </p:spTree>
    <p:extLst>
      <p:ext uri="{BB962C8B-B14F-4D97-AF65-F5344CB8AC3E}">
        <p14:creationId xmlns:p14="http://schemas.microsoft.com/office/powerpoint/2010/main" val="26552281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smtClean="0"/>
              <a:t>Modalidad: </a:t>
            </a:r>
            <a:br>
              <a:rPr lang="es-MX" dirty="0" smtClean="0"/>
            </a:br>
            <a:r>
              <a:rPr lang="es-MX" dirty="0" smtClean="0"/>
              <a:t>Práctica profesional </a:t>
            </a:r>
            <a:r>
              <a:rPr lang="es-MX" i="1" dirty="0" smtClean="0"/>
              <a:t>in situ</a:t>
            </a:r>
            <a:endParaRPr lang="es-MX" i="1" dirty="0"/>
          </a:p>
        </p:txBody>
      </p:sp>
      <p:sp>
        <p:nvSpPr>
          <p:cNvPr id="3" name="2 Marcador de contenido"/>
          <p:cNvSpPr>
            <a:spLocks noGrp="1"/>
          </p:cNvSpPr>
          <p:nvPr>
            <p:ph idx="1"/>
          </p:nvPr>
        </p:nvSpPr>
        <p:spPr/>
        <p:txBody>
          <a:bodyPr>
            <a:normAutofit fontScale="92500" lnSpcReduction="20000"/>
          </a:bodyPr>
          <a:lstStyle/>
          <a:p>
            <a:pPr marL="514350" lvl="0" indent="-514350">
              <a:buFont typeface="+mj-lt"/>
              <a:buAutoNum type="romanUcPeriod" startAt="7"/>
            </a:pPr>
            <a:r>
              <a:rPr lang="es-MX" dirty="0" smtClean="0"/>
              <a:t>Recibir</a:t>
            </a:r>
            <a:r>
              <a:rPr lang="es-MX" dirty="0"/>
              <a:t>, por parte de la Entidad Receptora, </a:t>
            </a:r>
            <a:r>
              <a:rPr lang="es-ES_tradnl" dirty="0"/>
              <a:t>la constancia que acredite la finalización de las prácticas profesionales.</a:t>
            </a:r>
            <a:endParaRPr lang="es-MX" dirty="0"/>
          </a:p>
          <a:p>
            <a:pPr marL="514350" lvl="0" indent="-514350">
              <a:buFont typeface="+mj-lt"/>
              <a:buAutoNum type="romanUcPeriod" startAt="7"/>
            </a:pPr>
            <a:r>
              <a:rPr lang="es-ES_tradnl" dirty="0"/>
              <a:t>Presentar original y copia de la carta de finalización en el Programa de Prácticas Profesionales. </a:t>
            </a:r>
            <a:endParaRPr lang="es-MX" dirty="0"/>
          </a:p>
          <a:p>
            <a:pPr marL="514350" lvl="0" indent="-514350">
              <a:buFont typeface="+mj-lt"/>
              <a:buAutoNum type="romanUcPeriod" startAt="7"/>
            </a:pPr>
            <a:r>
              <a:rPr lang="es-ES_tradnl" dirty="0"/>
              <a:t>Realizar  una presentación en el Coloquio semestral de Prácticas Profesionales (con una duración máxima de 15 min. de exposición y 15 min. para preguntas y retroalimentación) donde se expongan los resultados de la practica realizada. </a:t>
            </a:r>
            <a:endParaRPr lang="es-MX" dirty="0"/>
          </a:p>
        </p:txBody>
      </p:sp>
    </p:spTree>
    <p:extLst>
      <p:ext uri="{BB962C8B-B14F-4D97-AF65-F5344CB8AC3E}">
        <p14:creationId xmlns:p14="http://schemas.microsoft.com/office/powerpoint/2010/main" val="5379104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smtClean="0"/>
              <a:t>Modalidad: </a:t>
            </a:r>
            <a:br>
              <a:rPr lang="es-MX" dirty="0" smtClean="0"/>
            </a:br>
            <a:r>
              <a:rPr lang="es-MX" dirty="0" smtClean="0"/>
              <a:t>Práctica profesional </a:t>
            </a:r>
            <a:r>
              <a:rPr lang="es-MX" i="1" dirty="0" smtClean="0"/>
              <a:t>in situ</a:t>
            </a:r>
            <a:endParaRPr lang="es-MX" i="1" dirty="0"/>
          </a:p>
        </p:txBody>
      </p:sp>
      <p:sp>
        <p:nvSpPr>
          <p:cNvPr id="3" name="2 Marcador de contenido"/>
          <p:cNvSpPr>
            <a:spLocks noGrp="1"/>
          </p:cNvSpPr>
          <p:nvPr>
            <p:ph idx="1"/>
          </p:nvPr>
        </p:nvSpPr>
        <p:spPr/>
        <p:txBody>
          <a:bodyPr>
            <a:normAutofit fontScale="85000" lnSpcReduction="20000"/>
          </a:bodyPr>
          <a:lstStyle/>
          <a:p>
            <a:r>
              <a:rPr lang="es-MX" dirty="0" smtClean="0"/>
              <a:t>Para </a:t>
            </a:r>
            <a:r>
              <a:rPr lang="es-MX" dirty="0"/>
              <a:t>el correcto seguimiento de la práctica profesional in situ, los alumnos deberán elaborar y entregar al tutor  tres informes:</a:t>
            </a:r>
          </a:p>
          <a:p>
            <a:pPr marL="0" indent="0">
              <a:buNone/>
            </a:pPr>
            <a:endParaRPr lang="es-MX" dirty="0"/>
          </a:p>
          <a:p>
            <a:pPr marL="514350" lvl="0" indent="-514350">
              <a:buFont typeface="+mj-lt"/>
              <a:buAutoNum type="romanUcPeriod"/>
            </a:pPr>
            <a:r>
              <a:rPr lang="es-MX" dirty="0"/>
              <a:t>Informe inicial, el cual deberá contener el cronograma de las actividades y/u objetivos que se pretende lograr durante el periodo de asignación.</a:t>
            </a:r>
          </a:p>
          <a:p>
            <a:pPr marL="514350" lvl="0" indent="-514350">
              <a:buFont typeface="+mj-lt"/>
              <a:buAutoNum type="romanUcPeriod"/>
            </a:pPr>
            <a:r>
              <a:rPr lang="es-MX" dirty="0"/>
              <a:t>Informe intermedio, el cual deberá contener los avances alcanzados.</a:t>
            </a:r>
          </a:p>
          <a:p>
            <a:pPr marL="514350" lvl="0" indent="-514350">
              <a:buFont typeface="+mj-lt"/>
              <a:buAutoNum type="romanUcPeriod"/>
            </a:pPr>
            <a:r>
              <a:rPr lang="es-MX" dirty="0"/>
              <a:t>Informe final, el cual deberá incluir la presentación que se expondrá en el Coloquio semestral, así como el formato de evaluación elaborado,  firmado y sellado por la entidad receptora. </a:t>
            </a:r>
          </a:p>
          <a:p>
            <a:pPr marL="0" indent="0">
              <a:buNone/>
            </a:pPr>
            <a:endParaRPr lang="es-MX" dirty="0"/>
          </a:p>
          <a:p>
            <a:pPr marL="0" indent="0">
              <a:buNone/>
            </a:pPr>
            <a:endParaRPr lang="es-MX" dirty="0"/>
          </a:p>
        </p:txBody>
      </p:sp>
    </p:spTree>
    <p:extLst>
      <p:ext uri="{BB962C8B-B14F-4D97-AF65-F5344CB8AC3E}">
        <p14:creationId xmlns:p14="http://schemas.microsoft.com/office/powerpoint/2010/main" val="3547292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195736" y="2276872"/>
            <a:ext cx="4917137" cy="1891338"/>
          </a:xfrm>
        </p:spPr>
        <p:txBody>
          <a:bodyPr>
            <a:normAutofit/>
          </a:bodyPr>
          <a:lstStyle/>
          <a:p>
            <a:r>
              <a:rPr lang="es-MX" dirty="0" smtClean="0"/>
              <a:t>INFORMACIÓN GENERAL</a:t>
            </a:r>
            <a:endParaRPr lang="es-MX" dirty="0"/>
          </a:p>
        </p:txBody>
      </p:sp>
    </p:spTree>
    <p:extLst>
      <p:ext uri="{BB962C8B-B14F-4D97-AF65-F5344CB8AC3E}">
        <p14:creationId xmlns:p14="http://schemas.microsoft.com/office/powerpoint/2010/main" val="9289421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smtClean="0"/>
              <a:t>Modalidad: </a:t>
            </a:r>
            <a:br>
              <a:rPr lang="es-MX" dirty="0" smtClean="0"/>
            </a:br>
            <a:r>
              <a:rPr lang="es-MX" dirty="0" smtClean="0"/>
              <a:t>Práctica profesional </a:t>
            </a:r>
            <a:r>
              <a:rPr lang="es-MX" i="1" dirty="0" smtClean="0"/>
              <a:t>in situ</a:t>
            </a:r>
            <a:endParaRPr lang="es-MX" i="1" dirty="0"/>
          </a:p>
        </p:txBody>
      </p:sp>
      <p:sp>
        <p:nvSpPr>
          <p:cNvPr id="4" name="3 Marcador de texto"/>
          <p:cNvSpPr>
            <a:spLocks noGrp="1"/>
          </p:cNvSpPr>
          <p:nvPr>
            <p:ph type="body" idx="1"/>
          </p:nvPr>
        </p:nvSpPr>
        <p:spPr>
          <a:xfrm>
            <a:off x="1547664" y="2708920"/>
            <a:ext cx="2939521" cy="449624"/>
          </a:xfrm>
        </p:spPr>
        <p:txBody>
          <a:bodyPr>
            <a:noAutofit/>
          </a:bodyPr>
          <a:lstStyle/>
          <a:p>
            <a:r>
              <a:rPr lang="es-MX" sz="2400" dirty="0" smtClean="0"/>
              <a:t>TOTALES</a:t>
            </a:r>
            <a:endParaRPr lang="es-MX" sz="2400" dirty="0"/>
          </a:p>
        </p:txBody>
      </p:sp>
      <p:sp>
        <p:nvSpPr>
          <p:cNvPr id="5" name="4 Marcador de texto"/>
          <p:cNvSpPr>
            <a:spLocks noGrp="1"/>
          </p:cNvSpPr>
          <p:nvPr>
            <p:ph type="body" sz="quarter" idx="3"/>
          </p:nvPr>
        </p:nvSpPr>
        <p:spPr>
          <a:xfrm>
            <a:off x="5508104" y="2636912"/>
            <a:ext cx="1800201" cy="524383"/>
          </a:xfrm>
        </p:spPr>
        <p:txBody>
          <a:bodyPr>
            <a:normAutofit/>
          </a:bodyPr>
          <a:lstStyle/>
          <a:p>
            <a:r>
              <a:rPr lang="es-MX" sz="2400" dirty="0" smtClean="0"/>
              <a:t>DIARIAS</a:t>
            </a:r>
            <a:endParaRPr lang="es-MX" sz="2400" dirty="0"/>
          </a:p>
        </p:txBody>
      </p:sp>
      <p:sp>
        <p:nvSpPr>
          <p:cNvPr id="3" name="2 Marcador de contenido"/>
          <p:cNvSpPr>
            <a:spLocks noGrp="1"/>
          </p:cNvSpPr>
          <p:nvPr>
            <p:ph sz="quarter" idx="13"/>
          </p:nvPr>
        </p:nvSpPr>
        <p:spPr>
          <a:xfrm>
            <a:off x="1298448" y="3169504"/>
            <a:ext cx="3227832" cy="2779776"/>
          </a:xfrm>
        </p:spPr>
        <p:txBody>
          <a:bodyPr>
            <a:normAutofit/>
          </a:bodyPr>
          <a:lstStyle/>
          <a:p>
            <a:pPr algn="just"/>
            <a:r>
              <a:rPr lang="es-MX" dirty="0" smtClean="0"/>
              <a:t>No </a:t>
            </a:r>
            <a:r>
              <a:rPr lang="es-MX" dirty="0"/>
              <a:t>deberán ser menores a 240 ni mayores a 480 </a:t>
            </a:r>
            <a:r>
              <a:rPr lang="es-MX" dirty="0" smtClean="0"/>
              <a:t>horas (</a:t>
            </a:r>
            <a:r>
              <a:rPr lang="es-MX" sz="2000" dirty="0" smtClean="0"/>
              <a:t>lo establece el </a:t>
            </a:r>
            <a:r>
              <a:rPr lang="es-MX" sz="2000" dirty="0" err="1" smtClean="0"/>
              <a:t>CPP</a:t>
            </a:r>
            <a:r>
              <a:rPr lang="es-MX" sz="2000" dirty="0" smtClean="0"/>
              <a:t> antes del inicio del Ciclo escolar</a:t>
            </a:r>
            <a:r>
              <a:rPr lang="es-MX" dirty="0" smtClean="0"/>
              <a:t>).</a:t>
            </a:r>
            <a:endParaRPr lang="es-MX" dirty="0"/>
          </a:p>
          <a:p>
            <a:endParaRPr lang="es-MX" dirty="0" smtClean="0"/>
          </a:p>
          <a:p>
            <a:pPr marL="0" indent="0">
              <a:buNone/>
            </a:pPr>
            <a:endParaRPr lang="es-MX" dirty="0"/>
          </a:p>
          <a:p>
            <a:endParaRPr lang="es-MX" dirty="0"/>
          </a:p>
        </p:txBody>
      </p:sp>
      <p:sp>
        <p:nvSpPr>
          <p:cNvPr id="6" name="5 Marcador de contenido"/>
          <p:cNvSpPr>
            <a:spLocks noGrp="1"/>
          </p:cNvSpPr>
          <p:nvPr>
            <p:ph sz="quarter" idx="14"/>
          </p:nvPr>
        </p:nvSpPr>
        <p:spPr>
          <a:xfrm>
            <a:off x="4645151" y="3169504"/>
            <a:ext cx="3227832" cy="2779776"/>
          </a:xfrm>
        </p:spPr>
        <p:txBody>
          <a:bodyPr/>
          <a:lstStyle/>
          <a:p>
            <a:r>
              <a:rPr lang="es-MX" dirty="0"/>
              <a:t>N</a:t>
            </a:r>
            <a:r>
              <a:rPr lang="es-MX" dirty="0" smtClean="0"/>
              <a:t>o </a:t>
            </a:r>
            <a:r>
              <a:rPr lang="es-MX" dirty="0"/>
              <a:t>deberán exceder de 4 cuando sea de tiempo parcial u 8 cuando sea de tiempo </a:t>
            </a:r>
            <a:r>
              <a:rPr lang="es-MX" dirty="0" smtClean="0"/>
              <a:t>completo.       </a:t>
            </a:r>
            <a:endParaRPr lang="es-MX" dirty="0"/>
          </a:p>
        </p:txBody>
      </p:sp>
      <p:sp>
        <p:nvSpPr>
          <p:cNvPr id="7" name="2 Marcador de contenido"/>
          <p:cNvSpPr txBox="1">
            <a:spLocks/>
          </p:cNvSpPr>
          <p:nvPr/>
        </p:nvSpPr>
        <p:spPr>
          <a:xfrm>
            <a:off x="1403648" y="2276872"/>
            <a:ext cx="6768752" cy="432048"/>
          </a:xfrm>
          <a:prstGeom prst="rect">
            <a:avLst/>
          </a:prstGeom>
        </p:spPr>
        <p:txBody>
          <a:bodyPr vert="horz" lIns="91440" tIns="45720" rIns="91440" bIns="45720" rtlCol="0" anchor="t">
            <a:normAutofit fontScale="77500" lnSpcReduction="20000"/>
          </a:bodyPr>
          <a:lst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a:lstStyle>
          <a:p>
            <a:r>
              <a:rPr lang="es-MX" dirty="0" smtClean="0"/>
              <a:t>Cantidad de horas dedicadas a la práctica profesional in situ:</a:t>
            </a:r>
          </a:p>
          <a:p>
            <a:endParaRPr lang="es-MX" dirty="0" smtClean="0"/>
          </a:p>
          <a:p>
            <a:pPr marL="0" indent="0">
              <a:buFont typeface="Brush Script MT" pitchFamily="66" charset="0"/>
              <a:buNone/>
            </a:pPr>
            <a:endParaRPr lang="es-MX" dirty="0" smtClean="0"/>
          </a:p>
          <a:p>
            <a:endParaRPr lang="es-MX" dirty="0"/>
          </a:p>
        </p:txBody>
      </p:sp>
    </p:spTree>
    <p:extLst>
      <p:ext uri="{BB962C8B-B14F-4D97-AF65-F5344CB8AC3E}">
        <p14:creationId xmlns:p14="http://schemas.microsoft.com/office/powerpoint/2010/main" val="35472926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475656" y="2348880"/>
            <a:ext cx="6196405" cy="3312368"/>
          </a:xfrm>
        </p:spPr>
        <p:txBody>
          <a:bodyPr>
            <a:normAutofit/>
          </a:bodyPr>
          <a:lstStyle/>
          <a:p>
            <a:r>
              <a:rPr lang="es-MX" dirty="0" smtClean="0"/>
              <a:t>Elección de plaza previa al registro de materias para tomar en cuenta horario de la práctica profesional.</a:t>
            </a:r>
          </a:p>
          <a:p>
            <a:r>
              <a:rPr lang="es-MX" dirty="0"/>
              <a:t>La práctica profesional no genera una relación de tipo laboral entre la Entidad Receptora y el Practicante.  </a:t>
            </a:r>
          </a:p>
          <a:p>
            <a:endParaRPr lang="es-MX" dirty="0" smtClean="0"/>
          </a:p>
        </p:txBody>
      </p:sp>
      <p:sp>
        <p:nvSpPr>
          <p:cNvPr id="4" name="1 Título"/>
          <p:cNvSpPr txBox="1">
            <a:spLocks/>
          </p:cNvSpPr>
          <p:nvPr/>
        </p:nvSpPr>
        <p:spPr>
          <a:xfrm>
            <a:off x="1187624" y="1124744"/>
            <a:ext cx="6965245" cy="1202485"/>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dirty="0" smtClean="0"/>
              <a:t>Modalidad: </a:t>
            </a:r>
            <a:br>
              <a:rPr lang="es-MX" dirty="0" smtClean="0"/>
            </a:br>
            <a:r>
              <a:rPr lang="es-MX" dirty="0" smtClean="0"/>
              <a:t>Práctica profesional </a:t>
            </a:r>
            <a:r>
              <a:rPr lang="es-MX" i="1" dirty="0" smtClean="0"/>
              <a:t>in situ</a:t>
            </a:r>
            <a:endParaRPr lang="es-MX" i="1" dirty="0"/>
          </a:p>
        </p:txBody>
      </p:sp>
    </p:spTree>
    <p:extLst>
      <p:ext uri="{BB962C8B-B14F-4D97-AF65-F5344CB8AC3E}">
        <p14:creationId xmlns:p14="http://schemas.microsoft.com/office/powerpoint/2010/main" val="31874775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82447" y="1844824"/>
            <a:ext cx="6965245" cy="792088"/>
          </a:xfrm>
        </p:spPr>
        <p:txBody>
          <a:bodyPr>
            <a:noAutofit/>
          </a:bodyPr>
          <a:lstStyle/>
          <a:p>
            <a:r>
              <a:rPr lang="es-MX" sz="2400" dirty="0" smtClean="0"/>
              <a:t>DERECHOS DE LOS PRACTICANTES</a:t>
            </a:r>
            <a:endParaRPr lang="es-MX" sz="2400" dirty="0"/>
          </a:p>
        </p:txBody>
      </p:sp>
      <p:sp>
        <p:nvSpPr>
          <p:cNvPr id="3" name="2 Marcador de contenido"/>
          <p:cNvSpPr>
            <a:spLocks noGrp="1"/>
          </p:cNvSpPr>
          <p:nvPr>
            <p:ph idx="1"/>
          </p:nvPr>
        </p:nvSpPr>
        <p:spPr>
          <a:xfrm>
            <a:off x="1479442" y="2492896"/>
            <a:ext cx="6196405" cy="3603812"/>
          </a:xfrm>
        </p:spPr>
        <p:txBody>
          <a:bodyPr>
            <a:normAutofit/>
          </a:bodyPr>
          <a:lstStyle/>
          <a:p>
            <a:pPr marL="0" indent="0" algn="just">
              <a:buNone/>
            </a:pPr>
            <a:endParaRPr lang="es-MX" dirty="0"/>
          </a:p>
          <a:p>
            <a:pPr lvl="0" algn="just"/>
            <a:r>
              <a:rPr lang="es-ES_tradnl" dirty="0" smtClean="0"/>
              <a:t>Recibir </a:t>
            </a:r>
            <a:r>
              <a:rPr lang="es-ES_tradnl" dirty="0"/>
              <a:t>asesoría adecuada y oportuna para el desempeño de su práctica profesional. </a:t>
            </a:r>
            <a:endParaRPr lang="es-MX" dirty="0"/>
          </a:p>
          <a:p>
            <a:pPr lvl="0" algn="just"/>
            <a:r>
              <a:rPr lang="es-ES_tradnl" dirty="0"/>
              <a:t>Realizar actividades acordes con su perfil profesional </a:t>
            </a:r>
            <a:endParaRPr lang="es-ES_tradnl" dirty="0" smtClean="0"/>
          </a:p>
          <a:p>
            <a:pPr lvl="0" algn="just"/>
            <a:r>
              <a:rPr lang="es-ES_tradnl" dirty="0" smtClean="0"/>
              <a:t>Recibir </a:t>
            </a:r>
            <a:r>
              <a:rPr lang="es-ES_tradnl" dirty="0"/>
              <a:t>de la Entidad Receptora la constancia que acredite la finalización de la práctica </a:t>
            </a:r>
            <a:r>
              <a:rPr lang="es-ES_tradnl" dirty="0" smtClean="0"/>
              <a:t>profesional.</a:t>
            </a:r>
            <a:endParaRPr lang="es-MX" dirty="0" smtClean="0"/>
          </a:p>
          <a:p>
            <a:endParaRPr lang="es-MX" dirty="0"/>
          </a:p>
        </p:txBody>
      </p:sp>
      <p:sp>
        <p:nvSpPr>
          <p:cNvPr id="6" name="1 Título"/>
          <p:cNvSpPr txBox="1">
            <a:spLocks/>
          </p:cNvSpPr>
          <p:nvPr/>
        </p:nvSpPr>
        <p:spPr>
          <a:xfrm>
            <a:off x="1095023" y="817582"/>
            <a:ext cx="6965245" cy="1202485"/>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dirty="0" smtClean="0"/>
              <a:t>Modalidad: </a:t>
            </a:r>
            <a:br>
              <a:rPr lang="es-MX" dirty="0" smtClean="0"/>
            </a:br>
            <a:r>
              <a:rPr lang="es-MX" dirty="0" smtClean="0"/>
              <a:t>Práctica profesional </a:t>
            </a:r>
            <a:r>
              <a:rPr lang="es-MX" i="1" dirty="0" smtClean="0"/>
              <a:t>in situ</a:t>
            </a:r>
            <a:endParaRPr lang="es-MX" i="1" dirty="0"/>
          </a:p>
        </p:txBody>
      </p:sp>
    </p:spTree>
    <p:extLst>
      <p:ext uri="{BB962C8B-B14F-4D97-AF65-F5344CB8AC3E}">
        <p14:creationId xmlns:p14="http://schemas.microsoft.com/office/powerpoint/2010/main" val="17798466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479442" y="2924944"/>
            <a:ext cx="6196405" cy="3603812"/>
          </a:xfrm>
        </p:spPr>
        <p:txBody>
          <a:bodyPr>
            <a:normAutofit fontScale="40000" lnSpcReduction="20000"/>
          </a:bodyPr>
          <a:lstStyle/>
          <a:p>
            <a:pPr lvl="0" algn="just"/>
            <a:r>
              <a:rPr lang="es-ES_tradnl" sz="5600" dirty="0" smtClean="0"/>
              <a:t>Presentarse </a:t>
            </a:r>
            <a:r>
              <a:rPr lang="es-ES_tradnl" sz="5600" dirty="0"/>
              <a:t>al lugar donde fue asignado </a:t>
            </a:r>
            <a:r>
              <a:rPr lang="es-ES_tradnl" sz="5600" dirty="0" smtClean="0"/>
              <a:t>en la fecha establecida en el oficio </a:t>
            </a:r>
            <a:r>
              <a:rPr lang="es-ES_tradnl" sz="5600" dirty="0"/>
              <a:t>de asignación.</a:t>
            </a:r>
            <a:endParaRPr lang="es-MX" sz="5600" dirty="0"/>
          </a:p>
          <a:p>
            <a:pPr lvl="0" algn="just"/>
            <a:r>
              <a:rPr lang="es-ES_tradnl" sz="5600" dirty="0"/>
              <a:t>Participar en actividades de capacitación cuando los programas así lo requieran. </a:t>
            </a:r>
            <a:endParaRPr lang="es-MX" sz="5600" dirty="0"/>
          </a:p>
          <a:p>
            <a:pPr lvl="0" algn="just"/>
            <a:r>
              <a:rPr lang="es-ES_tradnl" sz="5600" dirty="0"/>
              <a:t>Cumplir con las actividades que se le asignen dentro del horario y los días </a:t>
            </a:r>
            <a:r>
              <a:rPr lang="es-ES_tradnl" sz="5600" dirty="0" smtClean="0"/>
              <a:t>establecidos.</a:t>
            </a:r>
          </a:p>
          <a:p>
            <a:pPr lvl="0" algn="just"/>
            <a:r>
              <a:rPr lang="es-ES_tradnl" sz="5600" dirty="0" smtClean="0"/>
              <a:t>Observar</a:t>
            </a:r>
            <a:r>
              <a:rPr lang="es-ES_tradnl" sz="5600" dirty="0"/>
              <a:t>, en lo conducente, las normas de la Entidad  Receptora.</a:t>
            </a:r>
            <a:endParaRPr lang="es-MX" sz="5600" dirty="0"/>
          </a:p>
          <a:p>
            <a:endParaRPr lang="es-MX" dirty="0"/>
          </a:p>
        </p:txBody>
      </p:sp>
      <p:sp>
        <p:nvSpPr>
          <p:cNvPr id="5" name="1 Título"/>
          <p:cNvSpPr>
            <a:spLocks noGrp="1"/>
          </p:cNvSpPr>
          <p:nvPr>
            <p:ph type="title"/>
          </p:nvPr>
        </p:nvSpPr>
        <p:spPr>
          <a:xfrm>
            <a:off x="1082447" y="1844824"/>
            <a:ext cx="6965245" cy="792088"/>
          </a:xfrm>
        </p:spPr>
        <p:txBody>
          <a:bodyPr>
            <a:noAutofit/>
          </a:bodyPr>
          <a:lstStyle/>
          <a:p>
            <a:r>
              <a:rPr lang="es-MX" sz="2400" dirty="0" smtClean="0"/>
              <a:t>OBLIGACIONES DE LOS PRACTICANTES</a:t>
            </a:r>
            <a:endParaRPr lang="es-MX" sz="2400" dirty="0"/>
          </a:p>
        </p:txBody>
      </p:sp>
      <p:sp>
        <p:nvSpPr>
          <p:cNvPr id="6" name="1 Título"/>
          <p:cNvSpPr txBox="1">
            <a:spLocks/>
          </p:cNvSpPr>
          <p:nvPr/>
        </p:nvSpPr>
        <p:spPr>
          <a:xfrm>
            <a:off x="1095023" y="817582"/>
            <a:ext cx="6965245" cy="1202485"/>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dirty="0" smtClean="0"/>
              <a:t>Modalidad: </a:t>
            </a:r>
            <a:br>
              <a:rPr lang="es-MX" dirty="0" smtClean="0"/>
            </a:br>
            <a:r>
              <a:rPr lang="es-MX" dirty="0" smtClean="0"/>
              <a:t>Práctica profesional </a:t>
            </a:r>
            <a:r>
              <a:rPr lang="es-MX" i="1" dirty="0" smtClean="0"/>
              <a:t>in situ</a:t>
            </a:r>
            <a:endParaRPr lang="es-MX" i="1" dirty="0"/>
          </a:p>
        </p:txBody>
      </p:sp>
    </p:spTree>
    <p:extLst>
      <p:ext uri="{BB962C8B-B14F-4D97-AF65-F5344CB8AC3E}">
        <p14:creationId xmlns:p14="http://schemas.microsoft.com/office/powerpoint/2010/main" val="7679556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479442" y="2852936"/>
            <a:ext cx="6196405" cy="2808312"/>
          </a:xfrm>
        </p:spPr>
        <p:txBody>
          <a:bodyPr>
            <a:normAutofit fontScale="47500" lnSpcReduction="20000"/>
          </a:bodyPr>
          <a:lstStyle/>
          <a:p>
            <a:pPr lvl="0" algn="just"/>
            <a:r>
              <a:rPr lang="es-ES_tradnl" sz="5100" dirty="0" smtClean="0"/>
              <a:t>Observar </a:t>
            </a:r>
            <a:r>
              <a:rPr lang="es-ES_tradnl" sz="5100" dirty="0"/>
              <a:t>disciplina y buen desempeño en las tareas </a:t>
            </a:r>
            <a:r>
              <a:rPr lang="es-ES_tradnl" sz="5100" dirty="0" smtClean="0"/>
              <a:t>encomendadas</a:t>
            </a:r>
            <a:r>
              <a:rPr lang="es-ES_tradnl" sz="5100" dirty="0"/>
              <a:t>.</a:t>
            </a:r>
            <a:endParaRPr lang="es-MX" sz="5100" dirty="0"/>
          </a:p>
          <a:p>
            <a:pPr lvl="0" algn="just"/>
            <a:r>
              <a:rPr lang="es-ES_tradnl" sz="5100" dirty="0"/>
              <a:t>Responsabilizarse por el buen uso del material y equipo </a:t>
            </a:r>
            <a:r>
              <a:rPr lang="es-MX" sz="5100" dirty="0" smtClean="0"/>
              <a:t>otorgado.</a:t>
            </a:r>
            <a:endParaRPr lang="es-MX" sz="5100" dirty="0"/>
          </a:p>
          <a:p>
            <a:pPr lvl="0" algn="just"/>
            <a:r>
              <a:rPr lang="es-MX" sz="5100" dirty="0" smtClean="0"/>
              <a:t>No </a:t>
            </a:r>
            <a:r>
              <a:rPr lang="es-MX" sz="5100" dirty="0"/>
              <a:t>abandonar la práctica profesional por más de tres días consecutivos sin causa justificada. </a:t>
            </a:r>
          </a:p>
          <a:p>
            <a:endParaRPr lang="es-MX" dirty="0"/>
          </a:p>
        </p:txBody>
      </p:sp>
      <p:sp>
        <p:nvSpPr>
          <p:cNvPr id="4" name="1 Título"/>
          <p:cNvSpPr>
            <a:spLocks noGrp="1"/>
          </p:cNvSpPr>
          <p:nvPr>
            <p:ph type="title"/>
          </p:nvPr>
        </p:nvSpPr>
        <p:spPr>
          <a:xfrm>
            <a:off x="1082447" y="1844824"/>
            <a:ext cx="6965245" cy="792088"/>
          </a:xfrm>
        </p:spPr>
        <p:txBody>
          <a:bodyPr>
            <a:noAutofit/>
          </a:bodyPr>
          <a:lstStyle/>
          <a:p>
            <a:r>
              <a:rPr lang="es-MX" sz="2400" dirty="0" smtClean="0"/>
              <a:t>OBLIGACIONES DE LOS PRACTICANTES</a:t>
            </a:r>
            <a:endParaRPr lang="es-MX" sz="2400" dirty="0"/>
          </a:p>
        </p:txBody>
      </p:sp>
      <p:sp>
        <p:nvSpPr>
          <p:cNvPr id="5" name="1 Título"/>
          <p:cNvSpPr txBox="1">
            <a:spLocks/>
          </p:cNvSpPr>
          <p:nvPr/>
        </p:nvSpPr>
        <p:spPr>
          <a:xfrm>
            <a:off x="1095023" y="817582"/>
            <a:ext cx="6965245" cy="1202485"/>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dirty="0" smtClean="0"/>
              <a:t>Modalidad: </a:t>
            </a:r>
            <a:br>
              <a:rPr lang="es-MX" dirty="0" smtClean="0"/>
            </a:br>
            <a:r>
              <a:rPr lang="es-MX" dirty="0" smtClean="0"/>
              <a:t>Práctica profesional </a:t>
            </a:r>
            <a:r>
              <a:rPr lang="es-MX" i="1" dirty="0" smtClean="0"/>
              <a:t>in situ</a:t>
            </a:r>
            <a:endParaRPr lang="es-MX" i="1" dirty="0"/>
          </a:p>
        </p:txBody>
      </p:sp>
    </p:spTree>
    <p:extLst>
      <p:ext uri="{BB962C8B-B14F-4D97-AF65-F5344CB8AC3E}">
        <p14:creationId xmlns:p14="http://schemas.microsoft.com/office/powerpoint/2010/main" val="13155845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Marcador de contenido"/>
          <p:cNvSpPr>
            <a:spLocks noGrp="1"/>
          </p:cNvSpPr>
          <p:nvPr>
            <p:ph idx="1"/>
          </p:nvPr>
        </p:nvSpPr>
        <p:spPr>
          <a:xfrm>
            <a:off x="1463040" y="2119257"/>
            <a:ext cx="6196405" cy="3603812"/>
          </a:xfrm>
        </p:spPr>
        <p:txBody>
          <a:bodyPr>
            <a:normAutofit/>
          </a:bodyPr>
          <a:lstStyle/>
          <a:p>
            <a:pPr lvl="0" algn="just"/>
            <a:r>
              <a:rPr lang="es-MX" dirty="0" smtClean="0"/>
              <a:t>Las plazas se publicarán a partir del </a:t>
            </a:r>
            <a:r>
              <a:rPr lang="es-MX" b="1" dirty="0" smtClean="0"/>
              <a:t>jueves 2 de junio </a:t>
            </a:r>
            <a:r>
              <a:rPr lang="es-MX" dirty="0" smtClean="0"/>
              <a:t>en la pagina de FB Unidad de Vinculacion CUCEA</a:t>
            </a:r>
            <a:endParaRPr lang="es-MX"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472" t="6565" r="24308" b="36963"/>
          <a:stretch/>
        </p:blipFill>
        <p:spPr bwMode="auto">
          <a:xfrm>
            <a:off x="1691680" y="3645024"/>
            <a:ext cx="6408711" cy="2412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1 Título"/>
          <p:cNvSpPr>
            <a:spLocks noGrp="1"/>
          </p:cNvSpPr>
          <p:nvPr>
            <p:ph type="title"/>
          </p:nvPr>
        </p:nvSpPr>
        <p:spPr>
          <a:xfrm>
            <a:off x="1095023" y="817582"/>
            <a:ext cx="6965245" cy="1202485"/>
          </a:xfrm>
        </p:spPr>
        <p:txBody>
          <a:bodyPr>
            <a:noAutofit/>
          </a:bodyPr>
          <a:lstStyle/>
          <a:p>
            <a:r>
              <a:rPr lang="es-MX" sz="2800" dirty="0" smtClean="0"/>
              <a:t>ELECCIÓN DE PLAZAS PARA PRÁCTICAS IN SITU</a:t>
            </a:r>
            <a:br>
              <a:rPr lang="es-MX" sz="2800" dirty="0" smtClean="0"/>
            </a:br>
            <a:r>
              <a:rPr lang="es-MX" sz="2800" dirty="0" smtClean="0"/>
              <a:t>CICLO 2016B</a:t>
            </a:r>
            <a:endParaRPr lang="es-MX" sz="2800" dirty="0"/>
          </a:p>
        </p:txBody>
      </p:sp>
    </p:spTree>
    <p:extLst>
      <p:ext uri="{BB962C8B-B14F-4D97-AF65-F5344CB8AC3E}">
        <p14:creationId xmlns:p14="http://schemas.microsoft.com/office/powerpoint/2010/main" val="24088691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MX" sz="2800" dirty="0" smtClean="0"/>
              <a:t>ELECCIÓN DE PLAZAS PARA PRÁCTICAS IN SITU</a:t>
            </a:r>
            <a:br>
              <a:rPr lang="es-MX" sz="2800" dirty="0" smtClean="0"/>
            </a:br>
            <a:r>
              <a:rPr lang="es-MX" sz="2800" dirty="0" smtClean="0"/>
              <a:t>CICLO 2016B</a:t>
            </a:r>
            <a:endParaRPr lang="es-MX" sz="2800" dirty="0"/>
          </a:p>
        </p:txBody>
      </p:sp>
      <p:sp>
        <p:nvSpPr>
          <p:cNvPr id="3" name="2 Marcador de contenido"/>
          <p:cNvSpPr>
            <a:spLocks noGrp="1"/>
          </p:cNvSpPr>
          <p:nvPr>
            <p:ph idx="1"/>
          </p:nvPr>
        </p:nvSpPr>
        <p:spPr/>
        <p:txBody>
          <a:bodyPr>
            <a:normAutofit fontScale="92500" lnSpcReduction="10000"/>
          </a:bodyPr>
          <a:lstStyle/>
          <a:p>
            <a:pPr marL="457200" indent="-457200">
              <a:buFont typeface="+mj-lt"/>
              <a:buAutoNum type="arabicPeriod"/>
            </a:pPr>
            <a:r>
              <a:rPr lang="es-MX" dirty="0" smtClean="0"/>
              <a:t>Revisar oferta de plazas (página de FB)</a:t>
            </a:r>
          </a:p>
          <a:p>
            <a:pPr marL="457200" indent="-457200">
              <a:buFont typeface="+mj-lt"/>
              <a:buAutoNum type="arabicPeriod"/>
            </a:pPr>
            <a:r>
              <a:rPr lang="es-MX" dirty="0" smtClean="0"/>
              <a:t>Elegir 3 por orden de prioridad</a:t>
            </a:r>
          </a:p>
          <a:p>
            <a:pPr marL="457200" indent="-457200">
              <a:buFont typeface="+mj-lt"/>
              <a:buAutoNum type="arabicPeriod"/>
            </a:pPr>
            <a:r>
              <a:rPr lang="es-MX" dirty="0" smtClean="0"/>
              <a:t>Entregar el </a:t>
            </a:r>
            <a:r>
              <a:rPr lang="es-MX" b="1" dirty="0" smtClean="0"/>
              <a:t>lunes 6 de </a:t>
            </a:r>
            <a:r>
              <a:rPr lang="es-MX" b="1" dirty="0"/>
              <a:t>junio a las 10 </a:t>
            </a:r>
            <a:r>
              <a:rPr lang="es-MX" b="1" dirty="0" err="1" smtClean="0"/>
              <a:t>hrs</a:t>
            </a:r>
            <a:r>
              <a:rPr lang="es-MX" b="1" dirty="0" smtClean="0"/>
              <a:t>. (</a:t>
            </a:r>
            <a:r>
              <a:rPr lang="es-MX" dirty="0" smtClean="0"/>
              <a:t>en </a:t>
            </a:r>
            <a:r>
              <a:rPr lang="es-MX" dirty="0"/>
              <a:t>el </a:t>
            </a:r>
            <a:r>
              <a:rPr lang="es-MX" dirty="0" smtClean="0"/>
              <a:t>A-205) </a:t>
            </a:r>
            <a:r>
              <a:rPr lang="es-MX" b="1" dirty="0" smtClean="0"/>
              <a:t>:</a:t>
            </a:r>
          </a:p>
          <a:p>
            <a:pPr marL="822960" lvl="1" indent="-457200">
              <a:buFont typeface="+mj-lt"/>
              <a:buAutoNum type="alphaLcParenR"/>
            </a:pPr>
            <a:r>
              <a:rPr lang="es-MX" dirty="0" smtClean="0"/>
              <a:t>Formato de “solicitud de plaza de prácticas profesionales” </a:t>
            </a:r>
          </a:p>
          <a:p>
            <a:pPr marL="822960" lvl="1" indent="-457200">
              <a:buFont typeface="+mj-lt"/>
              <a:buAutoNum type="alphaLcParenR"/>
            </a:pPr>
            <a:r>
              <a:rPr lang="es-MX" dirty="0"/>
              <a:t>I</a:t>
            </a:r>
            <a:r>
              <a:rPr lang="es-MX" dirty="0" smtClean="0"/>
              <a:t>mpresión de ficha técnica (</a:t>
            </a:r>
            <a:r>
              <a:rPr lang="es-MX" dirty="0" err="1" smtClean="0"/>
              <a:t>SIIAU</a:t>
            </a:r>
            <a:r>
              <a:rPr lang="es-MX" dirty="0" smtClean="0"/>
              <a:t>).</a:t>
            </a:r>
          </a:p>
          <a:p>
            <a:endParaRPr lang="es-MX" dirty="0"/>
          </a:p>
          <a:p>
            <a:pPr marL="0" indent="0">
              <a:buNone/>
            </a:pPr>
            <a:r>
              <a:rPr lang="es-MX" b="1" dirty="0" smtClean="0"/>
              <a:t>OJO: LAS PLAZAS SE ASIGNARÁN CONFORME SE VAN RECIBIENDO LOS FORMATOS.</a:t>
            </a:r>
          </a:p>
        </p:txBody>
      </p:sp>
    </p:spTree>
    <p:extLst>
      <p:ext uri="{BB962C8B-B14F-4D97-AF65-F5344CB8AC3E}">
        <p14:creationId xmlns:p14="http://schemas.microsoft.com/office/powerpoint/2010/main" val="28586514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pPr algn="just"/>
            <a:r>
              <a:rPr lang="es-MX" dirty="0" smtClean="0"/>
              <a:t>Si por algún motivo </a:t>
            </a:r>
            <a:r>
              <a:rPr lang="es-MX" dirty="0" err="1" smtClean="0"/>
              <a:t>despues</a:t>
            </a:r>
            <a:r>
              <a:rPr lang="es-MX" dirty="0" smtClean="0"/>
              <a:t> de haber elegido plaza, se decide no cursar la materia de prácticas en el calendario 2016B, se debe notificar al Programa de Prácticas Profesionales (A-205) antes del </a:t>
            </a:r>
            <a:r>
              <a:rPr lang="es-MX" b="1" dirty="0" smtClean="0"/>
              <a:t>15 de agosto</a:t>
            </a:r>
            <a:r>
              <a:rPr lang="es-MX" dirty="0" smtClean="0"/>
              <a:t>, de lo contrario la asignatura aparecerá en el </a:t>
            </a:r>
            <a:r>
              <a:rPr lang="es-MX" dirty="0" err="1" smtClean="0"/>
              <a:t>kardex</a:t>
            </a:r>
            <a:r>
              <a:rPr lang="es-MX" dirty="0" smtClean="0"/>
              <a:t> como </a:t>
            </a:r>
            <a:r>
              <a:rPr lang="es-MX" b="1" dirty="0" smtClean="0"/>
              <a:t>NO ACREDITADO.</a:t>
            </a:r>
            <a:endParaRPr lang="es-MX" b="1" dirty="0"/>
          </a:p>
        </p:txBody>
      </p:sp>
    </p:spTree>
    <p:extLst>
      <p:ext uri="{BB962C8B-B14F-4D97-AF65-F5344CB8AC3E}">
        <p14:creationId xmlns:p14="http://schemas.microsoft.com/office/powerpoint/2010/main" val="3570799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smtClean="0"/>
              <a:t>DERECHOS DE TODAS LAS MODALIDADES</a:t>
            </a:r>
            <a:endParaRPr lang="es-MX" dirty="0"/>
          </a:p>
        </p:txBody>
      </p:sp>
      <p:sp>
        <p:nvSpPr>
          <p:cNvPr id="3" name="2 Marcador de contenido"/>
          <p:cNvSpPr>
            <a:spLocks noGrp="1"/>
          </p:cNvSpPr>
          <p:nvPr>
            <p:ph idx="1"/>
          </p:nvPr>
        </p:nvSpPr>
        <p:spPr>
          <a:xfrm>
            <a:off x="1475656" y="2780928"/>
            <a:ext cx="6196405" cy="1800200"/>
          </a:xfrm>
        </p:spPr>
        <p:txBody>
          <a:bodyPr/>
          <a:lstStyle/>
          <a:p>
            <a:pPr lvl="0"/>
            <a:r>
              <a:rPr lang="es-MX" dirty="0" smtClean="0"/>
              <a:t>Tener a un tutor asignado para el seguimiento de los informes y la respectiva evaluación en el Coloquio de Prácticas Profesionales.</a:t>
            </a:r>
            <a:endParaRPr lang="es-MX" dirty="0"/>
          </a:p>
          <a:p>
            <a:endParaRPr lang="es-MX" dirty="0"/>
          </a:p>
        </p:txBody>
      </p:sp>
      <p:pic>
        <p:nvPicPr>
          <p:cNvPr id="4" name="Picture 2" descr="C:\Users\Natalia\Desktop\PRACTICAS PROFESIONALES\logo pp.jpg"/>
          <p:cNvPicPr>
            <a:picLocks noChangeAspect="1" noChangeArrowheads="1"/>
          </p:cNvPicPr>
          <p:nvPr/>
        </p:nvPicPr>
        <p:blipFill rotWithShape="1">
          <a:blip r:embed="rId2">
            <a:extLst>
              <a:ext uri="{28A0092B-C50C-407E-A947-70E740481C1C}">
                <a14:useLocalDpi xmlns:a14="http://schemas.microsoft.com/office/drawing/2010/main" val="0"/>
              </a:ext>
            </a:extLst>
          </a:blip>
          <a:srcRect t="16719" b="14400"/>
          <a:stretch/>
        </p:blipFill>
        <p:spPr bwMode="auto">
          <a:xfrm>
            <a:off x="7236296" y="5517232"/>
            <a:ext cx="1756396" cy="1172344"/>
          </a:xfrm>
          <a:prstGeom prst="rect">
            <a:avLst/>
          </a:prstGeom>
          <a:noFill/>
          <a:ln w="15875">
            <a:solidFill>
              <a:schemeClr val="bg2">
                <a:lumMod val="7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05150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smtClean="0"/>
              <a:t>OBLIGACIONES DE TODAS LAS MODALIDADES</a:t>
            </a:r>
            <a:endParaRPr lang="es-MX" dirty="0"/>
          </a:p>
        </p:txBody>
      </p:sp>
      <p:sp>
        <p:nvSpPr>
          <p:cNvPr id="3" name="2 Marcador de contenido"/>
          <p:cNvSpPr>
            <a:spLocks noGrp="1"/>
          </p:cNvSpPr>
          <p:nvPr>
            <p:ph idx="1"/>
          </p:nvPr>
        </p:nvSpPr>
        <p:spPr>
          <a:xfrm>
            <a:off x="1475656" y="2420888"/>
            <a:ext cx="6196405" cy="2736304"/>
          </a:xfrm>
        </p:spPr>
        <p:txBody>
          <a:bodyPr>
            <a:normAutofit fontScale="92500" lnSpcReduction="20000"/>
          </a:bodyPr>
          <a:lstStyle/>
          <a:p>
            <a:pPr lvl="0"/>
            <a:r>
              <a:rPr lang="es-ES_tradnl" dirty="0"/>
              <a:t>Cumplir con todos los trámites administrativos y académicos para la realización y acreditación de las prácticas profesionales</a:t>
            </a:r>
            <a:r>
              <a:rPr lang="es-ES_tradnl" dirty="0" smtClean="0"/>
              <a:t>.</a:t>
            </a:r>
          </a:p>
          <a:p>
            <a:pPr lvl="0"/>
            <a:r>
              <a:rPr lang="es-ES_tradnl" dirty="0" smtClean="0"/>
              <a:t>En el caso de que el alumno no acredite la asignatura en la evaluación realizada en el Coloquio de Prácticas Profesionales (en cualquiera de las modalidades), deberá realizar las práctica profesional in situ el siguiente ciclo para ser evaluado nuevamente.</a:t>
            </a:r>
            <a:endParaRPr lang="es-MX" dirty="0"/>
          </a:p>
          <a:p>
            <a:endParaRPr lang="es-MX" dirty="0"/>
          </a:p>
        </p:txBody>
      </p:sp>
    </p:spTree>
    <p:extLst>
      <p:ext uri="{BB962C8B-B14F-4D97-AF65-F5344CB8AC3E}">
        <p14:creationId xmlns:p14="http://schemas.microsoft.com/office/powerpoint/2010/main" val="9579687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sz="3600" dirty="0" smtClean="0"/>
              <a:t>ASIGNATURA DE PRÁCTICAS PROFESIONALES</a:t>
            </a:r>
            <a:endParaRPr lang="es-MX" sz="3600" dirty="0"/>
          </a:p>
        </p:txBody>
      </p:sp>
      <p:sp>
        <p:nvSpPr>
          <p:cNvPr id="3" name="2 Marcador de contenido"/>
          <p:cNvSpPr>
            <a:spLocks noGrp="1"/>
          </p:cNvSpPr>
          <p:nvPr>
            <p:ph idx="1"/>
          </p:nvPr>
        </p:nvSpPr>
        <p:spPr>
          <a:xfrm>
            <a:off x="1475656" y="2348880"/>
            <a:ext cx="6196405" cy="3312368"/>
          </a:xfrm>
        </p:spPr>
        <p:txBody>
          <a:bodyPr>
            <a:normAutofit fontScale="92500" lnSpcReduction="10000"/>
          </a:bodyPr>
          <a:lstStyle/>
          <a:p>
            <a:r>
              <a:rPr lang="es-MX" dirty="0" err="1" smtClean="0"/>
              <a:t>Especializante</a:t>
            </a:r>
            <a:r>
              <a:rPr lang="es-MX" dirty="0" smtClean="0"/>
              <a:t> obligatoria</a:t>
            </a:r>
          </a:p>
          <a:p>
            <a:r>
              <a:rPr lang="es-MX" dirty="0" smtClean="0"/>
              <a:t>Valor de 8 créditos</a:t>
            </a:r>
          </a:p>
          <a:p>
            <a:r>
              <a:rPr lang="es-MX" dirty="0" smtClean="0"/>
              <a:t>70% de los créditos totales.</a:t>
            </a:r>
          </a:p>
          <a:p>
            <a:r>
              <a:rPr lang="es-MX" dirty="0" smtClean="0"/>
              <a:t> </a:t>
            </a:r>
            <a:r>
              <a:rPr lang="es-MX" dirty="0"/>
              <a:t>No aparecerá la asignatura en </a:t>
            </a:r>
            <a:r>
              <a:rPr lang="es-MX" dirty="0" err="1" smtClean="0"/>
              <a:t>SIIAU</a:t>
            </a:r>
            <a:r>
              <a:rPr lang="es-MX" dirty="0" smtClean="0"/>
              <a:t> para su registro</a:t>
            </a:r>
            <a:r>
              <a:rPr lang="es-MX" dirty="0"/>
              <a:t> </a:t>
            </a:r>
            <a:r>
              <a:rPr lang="es-MX" dirty="0" smtClean="0"/>
              <a:t>(solo en </a:t>
            </a:r>
            <a:r>
              <a:rPr lang="es-MX" dirty="0" err="1" smtClean="0"/>
              <a:t>kardex</a:t>
            </a:r>
            <a:r>
              <a:rPr lang="es-MX" dirty="0" smtClean="0"/>
              <a:t>)</a:t>
            </a:r>
          </a:p>
          <a:p>
            <a:r>
              <a:rPr lang="es-MX" dirty="0" smtClean="0"/>
              <a:t>No existe aula de clase.</a:t>
            </a:r>
          </a:p>
          <a:p>
            <a:r>
              <a:rPr lang="es-MX" dirty="0"/>
              <a:t>E</a:t>
            </a:r>
            <a:r>
              <a:rPr lang="es-MX" dirty="0" smtClean="0"/>
              <a:t>valuación será </a:t>
            </a:r>
            <a:r>
              <a:rPr lang="es-MX" dirty="0"/>
              <a:t>determinada por el Tutor </a:t>
            </a:r>
            <a:r>
              <a:rPr lang="es-MX" dirty="0" smtClean="0"/>
              <a:t>(ACREDITADO</a:t>
            </a:r>
            <a:r>
              <a:rPr lang="es-MX" dirty="0"/>
              <a:t>, NO ACREDITADO o SIN </a:t>
            </a:r>
            <a:r>
              <a:rPr lang="es-MX" dirty="0" smtClean="0"/>
              <a:t>DERECHO). </a:t>
            </a:r>
            <a:endParaRPr lang="es-MX" dirty="0"/>
          </a:p>
        </p:txBody>
      </p:sp>
    </p:spTree>
    <p:extLst>
      <p:ext uri="{BB962C8B-B14F-4D97-AF65-F5344CB8AC3E}">
        <p14:creationId xmlns:p14="http://schemas.microsoft.com/office/powerpoint/2010/main" val="40586436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PREGUNTAS FRECUENTES</a:t>
            </a:r>
            <a:endParaRPr lang="es-MX" dirty="0"/>
          </a:p>
        </p:txBody>
      </p:sp>
      <p:sp>
        <p:nvSpPr>
          <p:cNvPr id="3" name="2 Marcador de contenido"/>
          <p:cNvSpPr>
            <a:spLocks noGrp="1"/>
          </p:cNvSpPr>
          <p:nvPr>
            <p:ph idx="1"/>
          </p:nvPr>
        </p:nvSpPr>
        <p:spPr/>
        <p:txBody>
          <a:bodyPr/>
          <a:lstStyle/>
          <a:p>
            <a:pPr marL="0" indent="0" algn="ctr">
              <a:buNone/>
            </a:pPr>
            <a:r>
              <a:rPr lang="es-MX" dirty="0" smtClean="0"/>
              <a:t>¿Debo hacer primero el SS o las PP?</a:t>
            </a:r>
          </a:p>
          <a:p>
            <a:pPr algn="ctr"/>
            <a:r>
              <a:rPr lang="es-MX" dirty="0" smtClean="0"/>
              <a:t> </a:t>
            </a:r>
          </a:p>
          <a:p>
            <a:pPr marL="0" indent="0" algn="ctr">
              <a:buNone/>
            </a:pPr>
            <a:r>
              <a:rPr lang="es-MX" dirty="0" smtClean="0"/>
              <a:t>¿Puedo realizar las dos cosas al mismo tiempo (SS y PP)?</a:t>
            </a:r>
          </a:p>
          <a:p>
            <a:pPr algn="ctr"/>
            <a:r>
              <a:rPr lang="es-MX" dirty="0" smtClean="0"/>
              <a:t> </a:t>
            </a:r>
          </a:p>
          <a:p>
            <a:pPr marL="0" indent="0" algn="ctr">
              <a:buNone/>
            </a:pPr>
            <a:r>
              <a:rPr lang="es-MX" dirty="0" smtClean="0"/>
              <a:t>Ya estoy en el SS, pero terminaré en en octubre, ¿puedo empezar las PP en ese momento?</a:t>
            </a:r>
            <a:endParaRPr lang="es-MX" dirty="0"/>
          </a:p>
        </p:txBody>
      </p:sp>
      <p:pic>
        <p:nvPicPr>
          <p:cNvPr id="4" name="Picture 2" descr="C:\Users\Natalia\Desktop\PRACTICAS PROFESIONALES\logo pp.jpg"/>
          <p:cNvPicPr>
            <a:picLocks noChangeAspect="1" noChangeArrowheads="1"/>
          </p:cNvPicPr>
          <p:nvPr/>
        </p:nvPicPr>
        <p:blipFill rotWithShape="1">
          <a:blip r:embed="rId2">
            <a:extLst>
              <a:ext uri="{28A0092B-C50C-407E-A947-70E740481C1C}">
                <a14:useLocalDpi xmlns:a14="http://schemas.microsoft.com/office/drawing/2010/main" val="0"/>
              </a:ext>
            </a:extLst>
          </a:blip>
          <a:srcRect t="16719" b="14400"/>
          <a:stretch/>
        </p:blipFill>
        <p:spPr bwMode="auto">
          <a:xfrm>
            <a:off x="7236296" y="5517232"/>
            <a:ext cx="1756396" cy="1172344"/>
          </a:xfrm>
          <a:prstGeom prst="rect">
            <a:avLst/>
          </a:prstGeom>
          <a:noFill/>
          <a:ln w="15875">
            <a:solidFill>
              <a:schemeClr val="bg2">
                <a:lumMod val="7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72326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smtClean="0"/>
              <a:t>GRACIAS POR SU ATENCIÓN</a:t>
            </a:r>
            <a:endParaRPr lang="es-MX" dirty="0"/>
          </a:p>
        </p:txBody>
      </p:sp>
      <p:sp>
        <p:nvSpPr>
          <p:cNvPr id="3" name="2 Marcador de contenido"/>
          <p:cNvSpPr>
            <a:spLocks noGrp="1"/>
          </p:cNvSpPr>
          <p:nvPr>
            <p:ph idx="1"/>
          </p:nvPr>
        </p:nvSpPr>
        <p:spPr>
          <a:xfrm>
            <a:off x="1331640" y="4005064"/>
            <a:ext cx="6196405" cy="1872208"/>
          </a:xfrm>
        </p:spPr>
        <p:txBody>
          <a:bodyPr/>
          <a:lstStyle/>
          <a:p>
            <a:pPr marL="0" indent="0" algn="ctr">
              <a:buNone/>
            </a:pPr>
            <a:r>
              <a:rPr lang="es-MX" dirty="0" smtClean="0"/>
              <a:t>A-205</a:t>
            </a:r>
          </a:p>
          <a:p>
            <a:pPr marL="0" indent="0" algn="ctr">
              <a:buNone/>
            </a:pPr>
            <a:r>
              <a:rPr lang="es-MX" dirty="0" smtClean="0"/>
              <a:t>practicas@cucea.udg.mx</a:t>
            </a:r>
          </a:p>
          <a:p>
            <a:pPr marL="0" indent="0" algn="ctr">
              <a:buNone/>
            </a:pPr>
            <a:r>
              <a:rPr lang="es-MX" dirty="0" smtClean="0"/>
              <a:t>37703300 Ext.25412</a:t>
            </a:r>
            <a:endParaRPr lang="es-MX" dirty="0"/>
          </a:p>
        </p:txBody>
      </p:sp>
      <p:pic>
        <p:nvPicPr>
          <p:cNvPr id="4" name="Picture 2" descr="C:\Users\Natalia\Desktop\PRACTICAS PROFESIONALES\logo pp.jpg"/>
          <p:cNvPicPr>
            <a:picLocks noChangeAspect="1" noChangeArrowheads="1"/>
          </p:cNvPicPr>
          <p:nvPr/>
        </p:nvPicPr>
        <p:blipFill rotWithShape="1">
          <a:blip r:embed="rId2">
            <a:extLst>
              <a:ext uri="{28A0092B-C50C-407E-A947-70E740481C1C}">
                <a14:useLocalDpi xmlns:a14="http://schemas.microsoft.com/office/drawing/2010/main" val="0"/>
              </a:ext>
            </a:extLst>
          </a:blip>
          <a:srcRect t="16719" b="14400"/>
          <a:stretch/>
        </p:blipFill>
        <p:spPr bwMode="auto">
          <a:xfrm>
            <a:off x="3275856" y="2060848"/>
            <a:ext cx="2511568" cy="1676400"/>
          </a:xfrm>
          <a:prstGeom prst="rect">
            <a:avLst/>
          </a:prstGeom>
          <a:noFill/>
          <a:ln w="15875">
            <a:solidFill>
              <a:schemeClr val="bg2">
                <a:lumMod val="7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46281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sz="3200" dirty="0" smtClean="0"/>
              <a:t>ACREDITACIÓN DE LAS PRÁCTICAS PROFESIONALES</a:t>
            </a:r>
            <a:endParaRPr lang="es-MX" sz="3200" dirty="0"/>
          </a:p>
        </p:txBody>
      </p:sp>
      <p:sp>
        <p:nvSpPr>
          <p:cNvPr id="3" name="2 Marcador de contenido"/>
          <p:cNvSpPr>
            <a:spLocks noGrp="1"/>
          </p:cNvSpPr>
          <p:nvPr>
            <p:ph idx="1"/>
          </p:nvPr>
        </p:nvSpPr>
        <p:spPr/>
        <p:txBody>
          <a:bodyPr/>
          <a:lstStyle/>
          <a:p>
            <a:r>
              <a:rPr lang="es-MX" dirty="0" smtClean="0"/>
              <a:t>Se </a:t>
            </a:r>
            <a:r>
              <a:rPr lang="es-MX" dirty="0"/>
              <a:t>puedan agrupar en las siguientes modalidades:</a:t>
            </a:r>
          </a:p>
          <a:p>
            <a:pPr marL="0" indent="0">
              <a:buNone/>
            </a:pPr>
            <a:endParaRPr lang="es-MX" dirty="0"/>
          </a:p>
          <a:p>
            <a:pPr marL="0" indent="0">
              <a:buNone/>
            </a:pPr>
            <a:r>
              <a:rPr lang="es-MX" dirty="0" smtClean="0"/>
              <a:t>a</a:t>
            </a:r>
            <a:r>
              <a:rPr lang="es-MX" dirty="0"/>
              <a:t>) Estancias de investigación</a:t>
            </a:r>
          </a:p>
          <a:p>
            <a:pPr marL="0" indent="0">
              <a:buNone/>
            </a:pPr>
            <a:r>
              <a:rPr lang="es-MX" dirty="0"/>
              <a:t>b) Experiencia profesional</a:t>
            </a:r>
          </a:p>
          <a:p>
            <a:pPr marL="0" indent="0">
              <a:buNone/>
            </a:pPr>
            <a:r>
              <a:rPr lang="es-MX" dirty="0"/>
              <a:t>c) Práctica in situ</a:t>
            </a:r>
          </a:p>
          <a:p>
            <a:endParaRPr lang="es-MX" dirty="0"/>
          </a:p>
        </p:txBody>
      </p:sp>
    </p:spTree>
    <p:extLst>
      <p:ext uri="{BB962C8B-B14F-4D97-AF65-F5344CB8AC3E}">
        <p14:creationId xmlns:p14="http://schemas.microsoft.com/office/powerpoint/2010/main" val="42843305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sz="3600" dirty="0" smtClean="0"/>
              <a:t>Modalidad: </a:t>
            </a:r>
            <a:r>
              <a:rPr lang="es-MX" dirty="0" smtClean="0"/>
              <a:t/>
            </a:r>
            <a:br>
              <a:rPr lang="es-MX" dirty="0" smtClean="0"/>
            </a:br>
            <a:r>
              <a:rPr lang="es-MX" dirty="0" smtClean="0"/>
              <a:t>Estancias </a:t>
            </a:r>
            <a:r>
              <a:rPr lang="es-MX" dirty="0"/>
              <a:t>de </a:t>
            </a:r>
            <a:r>
              <a:rPr lang="es-MX" dirty="0" smtClean="0"/>
              <a:t>investigación</a:t>
            </a:r>
            <a:endParaRPr lang="es-MX" dirty="0"/>
          </a:p>
        </p:txBody>
      </p:sp>
      <p:sp>
        <p:nvSpPr>
          <p:cNvPr id="3" name="2 Marcador de contenido"/>
          <p:cNvSpPr>
            <a:spLocks noGrp="1"/>
          </p:cNvSpPr>
          <p:nvPr>
            <p:ph idx="1"/>
          </p:nvPr>
        </p:nvSpPr>
        <p:spPr>
          <a:xfrm>
            <a:off x="1475656" y="1916832"/>
            <a:ext cx="6196405" cy="4022261"/>
          </a:xfrm>
        </p:spPr>
        <p:txBody>
          <a:bodyPr>
            <a:normAutofit fontScale="92500" lnSpcReduction="20000"/>
          </a:bodyPr>
          <a:lstStyle/>
          <a:p>
            <a:pPr marL="0" indent="0">
              <a:buNone/>
            </a:pPr>
            <a:r>
              <a:rPr lang="es-MX" dirty="0" smtClean="0"/>
              <a:t>Para </a:t>
            </a:r>
            <a:r>
              <a:rPr lang="es-MX" dirty="0"/>
              <a:t>acreditar la asignatura por medio de estancias de investigación, el alumno deberá:</a:t>
            </a:r>
          </a:p>
          <a:p>
            <a:pPr marL="0" indent="0">
              <a:buNone/>
            </a:pPr>
            <a:r>
              <a:rPr lang="es-MX" dirty="0"/>
              <a:t> </a:t>
            </a:r>
          </a:p>
          <a:p>
            <a:pPr marL="514350" lvl="0" indent="-514350" algn="just">
              <a:buFont typeface="+mj-lt"/>
              <a:buAutoNum type="romanUcPeriod"/>
            </a:pPr>
            <a:r>
              <a:rPr lang="es-MX" sz="2600" dirty="0"/>
              <a:t>Haber sido aceptado y participado en algún programa a manera de estancia de investigación  en una universidad nacional o internacional, así como en Centros o Institutos de </a:t>
            </a:r>
            <a:r>
              <a:rPr lang="es-MX" sz="2600" dirty="0" smtClean="0"/>
              <a:t>Investigación. Para </a:t>
            </a:r>
            <a:r>
              <a:rPr lang="es-MX" sz="2600" dirty="0"/>
              <a:t>el caso de los programas de la </a:t>
            </a:r>
            <a:r>
              <a:rPr lang="es-MX" sz="2600" dirty="0" smtClean="0"/>
              <a:t>propia Red Universitaria</a:t>
            </a:r>
            <a:r>
              <a:rPr lang="es-MX" sz="2600" dirty="0"/>
              <a:t>, se deberá acreditar que </a:t>
            </a:r>
            <a:r>
              <a:rPr lang="es-MX" sz="2600" dirty="0" smtClean="0"/>
              <a:t>efectivamente </a:t>
            </a:r>
            <a:r>
              <a:rPr lang="es-MX" sz="2600" dirty="0"/>
              <a:t>se realizó la estancia </a:t>
            </a:r>
            <a:r>
              <a:rPr lang="es-MX" sz="2600" dirty="0" smtClean="0"/>
              <a:t>a partir </a:t>
            </a:r>
            <a:r>
              <a:rPr lang="es-MX" sz="2600" dirty="0"/>
              <a:t>de algún Departamento, Centro o </a:t>
            </a:r>
            <a:r>
              <a:rPr lang="es-MX" sz="2600" dirty="0" smtClean="0"/>
              <a:t>Instituto </a:t>
            </a:r>
            <a:r>
              <a:rPr lang="es-MX" sz="2600" dirty="0"/>
              <a:t>de Investigación.</a:t>
            </a:r>
          </a:p>
          <a:p>
            <a:endParaRPr lang="es-MX" sz="2600" dirty="0"/>
          </a:p>
        </p:txBody>
      </p:sp>
      <p:pic>
        <p:nvPicPr>
          <p:cNvPr id="4" name="Picture 2" descr="C:\Users\Natalia\Desktop\PRACTICAS PROFESIONALES\logo pp.jpg"/>
          <p:cNvPicPr>
            <a:picLocks noChangeAspect="1" noChangeArrowheads="1"/>
          </p:cNvPicPr>
          <p:nvPr/>
        </p:nvPicPr>
        <p:blipFill rotWithShape="1">
          <a:blip r:embed="rId2">
            <a:extLst>
              <a:ext uri="{28A0092B-C50C-407E-A947-70E740481C1C}">
                <a14:useLocalDpi xmlns:a14="http://schemas.microsoft.com/office/drawing/2010/main" val="0"/>
              </a:ext>
            </a:extLst>
          </a:blip>
          <a:srcRect t="16719" b="14400"/>
          <a:stretch/>
        </p:blipFill>
        <p:spPr bwMode="auto">
          <a:xfrm>
            <a:off x="7236296" y="5517232"/>
            <a:ext cx="1756396" cy="1172344"/>
          </a:xfrm>
          <a:prstGeom prst="rect">
            <a:avLst/>
          </a:prstGeom>
          <a:noFill/>
          <a:ln w="15875">
            <a:solidFill>
              <a:schemeClr val="bg2">
                <a:lumMod val="7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37653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p:txBody>
          <a:bodyPr>
            <a:normAutofit fontScale="90000"/>
          </a:bodyPr>
          <a:lstStyle/>
          <a:p>
            <a:r>
              <a:rPr lang="es-MX" sz="3600" dirty="0" smtClean="0"/>
              <a:t>Modalidad: </a:t>
            </a:r>
            <a:r>
              <a:rPr lang="es-MX" dirty="0" smtClean="0"/>
              <a:t/>
            </a:r>
            <a:br>
              <a:rPr lang="es-MX" dirty="0" smtClean="0"/>
            </a:br>
            <a:r>
              <a:rPr lang="es-MX" dirty="0" smtClean="0"/>
              <a:t>Estancias </a:t>
            </a:r>
            <a:r>
              <a:rPr lang="es-MX" dirty="0"/>
              <a:t>de </a:t>
            </a:r>
            <a:r>
              <a:rPr lang="es-MX" dirty="0" smtClean="0"/>
              <a:t>investigación</a:t>
            </a:r>
            <a:endParaRPr lang="es-MX" dirty="0"/>
          </a:p>
        </p:txBody>
      </p:sp>
      <p:sp>
        <p:nvSpPr>
          <p:cNvPr id="8" name="2 Marcador de contenido"/>
          <p:cNvSpPr txBox="1">
            <a:spLocks/>
          </p:cNvSpPr>
          <p:nvPr/>
        </p:nvSpPr>
        <p:spPr>
          <a:xfrm>
            <a:off x="1043608" y="1988840"/>
            <a:ext cx="6912768" cy="4248472"/>
          </a:xfrm>
          <a:prstGeom prst="rect">
            <a:avLst/>
          </a:prstGeom>
        </p:spPr>
        <p:txBody>
          <a:bodyPr vert="horz" lIns="91440" tIns="45720" rIns="91440" bIns="45720" rtlCol="0" anchor="t">
            <a:normAutofit/>
          </a:bodyPr>
          <a:lst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a:lstStyle>
          <a:p>
            <a:pPr marL="0" indent="0">
              <a:buFont typeface="Brush Script MT" pitchFamily="66" charset="0"/>
              <a:buNone/>
            </a:pPr>
            <a:r>
              <a:rPr lang="es-MX" dirty="0" smtClean="0"/>
              <a:t> </a:t>
            </a:r>
          </a:p>
          <a:p>
            <a:pPr marL="514350" indent="-514350" algn="just">
              <a:buFont typeface="+mj-lt"/>
              <a:buAutoNum type="romanUcPeriod" startAt="2"/>
            </a:pPr>
            <a:r>
              <a:rPr lang="es-MX" dirty="0" smtClean="0"/>
              <a:t>Desarrollar y entregar al tutor un documento final como parte del programa de investigación realizado a manera de ensayo, con un mínimo de 10 y un máximo de  20 cuartillas que sea original, el cual debe incluir:</a:t>
            </a:r>
            <a:endParaRPr lang="es-MX" dirty="0"/>
          </a:p>
        </p:txBody>
      </p:sp>
    </p:spTree>
    <p:extLst>
      <p:ext uri="{BB962C8B-B14F-4D97-AF65-F5344CB8AC3E}">
        <p14:creationId xmlns:p14="http://schemas.microsoft.com/office/powerpoint/2010/main" val="15463327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p:txBody>
          <a:bodyPr>
            <a:normAutofit fontScale="90000"/>
          </a:bodyPr>
          <a:lstStyle/>
          <a:p>
            <a:r>
              <a:rPr lang="es-MX" sz="3600" dirty="0" smtClean="0"/>
              <a:t>Modalidad: </a:t>
            </a:r>
            <a:r>
              <a:rPr lang="es-MX" dirty="0" smtClean="0"/>
              <a:t/>
            </a:r>
            <a:br>
              <a:rPr lang="es-MX" dirty="0" smtClean="0"/>
            </a:br>
            <a:r>
              <a:rPr lang="es-MX" dirty="0" smtClean="0"/>
              <a:t>Estancias </a:t>
            </a:r>
            <a:r>
              <a:rPr lang="es-MX" dirty="0"/>
              <a:t>de </a:t>
            </a:r>
            <a:r>
              <a:rPr lang="es-MX" dirty="0" smtClean="0"/>
              <a:t>investigación</a:t>
            </a:r>
            <a:endParaRPr lang="es-MX" dirty="0"/>
          </a:p>
        </p:txBody>
      </p:sp>
      <p:sp>
        <p:nvSpPr>
          <p:cNvPr id="7" name="6 Marcador de contenido"/>
          <p:cNvSpPr>
            <a:spLocks noGrp="1"/>
          </p:cNvSpPr>
          <p:nvPr>
            <p:ph sz="quarter" idx="14"/>
          </p:nvPr>
        </p:nvSpPr>
        <p:spPr>
          <a:xfrm>
            <a:off x="899592" y="2132856"/>
            <a:ext cx="6264696" cy="3355840"/>
          </a:xfrm>
        </p:spPr>
        <p:txBody>
          <a:bodyPr>
            <a:normAutofit fontScale="92500" lnSpcReduction="20000"/>
          </a:bodyPr>
          <a:lstStyle/>
          <a:p>
            <a:pPr marL="1348740" lvl="3" indent="-342900" algn="just">
              <a:buFont typeface="+mj-lt"/>
              <a:buAutoNum type="alphaLcParenR"/>
            </a:pPr>
            <a:r>
              <a:rPr lang="es-MX" dirty="0" smtClean="0"/>
              <a:t>portada</a:t>
            </a:r>
            <a:r>
              <a:rPr lang="es-MX" dirty="0"/>
              <a:t>, </a:t>
            </a:r>
          </a:p>
          <a:p>
            <a:pPr marL="1348740" lvl="3" indent="-342900" algn="just">
              <a:buFont typeface="+mj-lt"/>
              <a:buAutoNum type="alphaLcParenR"/>
            </a:pPr>
            <a:r>
              <a:rPr lang="es-MX" dirty="0" smtClean="0"/>
              <a:t>documento </a:t>
            </a:r>
            <a:r>
              <a:rPr lang="es-MX" dirty="0"/>
              <a:t>institucional que acredite haber participado en algún programa de investigación nacional o internacional (por un periodo de dos meses o en su caso, 300 horas de actividad)</a:t>
            </a:r>
            <a:endParaRPr lang="es-MX" b="1" dirty="0"/>
          </a:p>
          <a:p>
            <a:pPr marL="1348740" lvl="3" indent="-342900" algn="just">
              <a:buFont typeface="+mj-lt"/>
              <a:buAutoNum type="alphaLcParenR"/>
            </a:pPr>
            <a:r>
              <a:rPr lang="es-MX" dirty="0" smtClean="0"/>
              <a:t>introducción,</a:t>
            </a:r>
          </a:p>
          <a:p>
            <a:pPr marL="1348740" lvl="3" indent="-342900" algn="just">
              <a:buFont typeface="+mj-lt"/>
              <a:buAutoNum type="alphaLcParenR"/>
            </a:pPr>
            <a:r>
              <a:rPr lang="es-MX" dirty="0" smtClean="0"/>
              <a:t>desarrollo (plan de trabajo o contenido desagregado del programa de investigación, incluyendo las actividades, entregables y tiempo de realización), </a:t>
            </a:r>
          </a:p>
          <a:p>
            <a:pPr marL="1348740" lvl="3" indent="-342900" algn="just">
              <a:buFont typeface="+mj-lt"/>
              <a:buAutoNum type="alphaLcParenR"/>
            </a:pPr>
            <a:r>
              <a:rPr lang="es-MX" dirty="0" smtClean="0"/>
              <a:t>conclusiones, </a:t>
            </a:r>
          </a:p>
          <a:p>
            <a:pPr marL="1348740" lvl="3" indent="-342900" algn="just">
              <a:buFont typeface="+mj-lt"/>
              <a:buAutoNum type="alphaLcParenR"/>
            </a:pPr>
            <a:r>
              <a:rPr lang="es-MX" dirty="0" smtClean="0"/>
              <a:t>referencias y </a:t>
            </a:r>
          </a:p>
          <a:p>
            <a:pPr marL="1348740" lvl="3" indent="-342900" algn="just">
              <a:buFont typeface="+mj-lt"/>
              <a:buAutoNum type="alphaLcParenR"/>
            </a:pPr>
            <a:r>
              <a:rPr lang="es-MX" dirty="0" smtClean="0"/>
              <a:t>anexos.</a:t>
            </a:r>
          </a:p>
          <a:p>
            <a:endParaRPr lang="es-MX" dirty="0"/>
          </a:p>
          <a:p>
            <a:endParaRPr lang="es-MX" dirty="0"/>
          </a:p>
        </p:txBody>
      </p:sp>
      <p:sp>
        <p:nvSpPr>
          <p:cNvPr id="8" name="2 Marcador de contenido"/>
          <p:cNvSpPr txBox="1">
            <a:spLocks/>
          </p:cNvSpPr>
          <p:nvPr/>
        </p:nvSpPr>
        <p:spPr>
          <a:xfrm>
            <a:off x="1691680" y="1412776"/>
            <a:ext cx="6120680" cy="2779776"/>
          </a:xfrm>
          <a:prstGeom prst="rect">
            <a:avLst/>
          </a:prstGeom>
        </p:spPr>
        <p:txBody>
          <a:bodyPr vert="horz" lIns="91440" tIns="45720" rIns="91440" bIns="45720" rtlCol="0" anchor="t">
            <a:normAutofit/>
          </a:bodyPr>
          <a:lst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a:lstStyle>
          <a:p>
            <a:pPr marL="0" indent="0">
              <a:buFont typeface="Brush Script MT" pitchFamily="66" charset="0"/>
              <a:buNone/>
            </a:pPr>
            <a:r>
              <a:rPr lang="es-MX" dirty="0" smtClean="0"/>
              <a:t> </a:t>
            </a:r>
          </a:p>
          <a:p>
            <a:endParaRPr lang="es-MX" b="1" dirty="0"/>
          </a:p>
        </p:txBody>
      </p:sp>
    </p:spTree>
    <p:extLst>
      <p:ext uri="{BB962C8B-B14F-4D97-AF65-F5344CB8AC3E}">
        <p14:creationId xmlns:p14="http://schemas.microsoft.com/office/powerpoint/2010/main" val="11861008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475656" y="2348880"/>
            <a:ext cx="6196405" cy="3603812"/>
          </a:xfrm>
        </p:spPr>
        <p:txBody>
          <a:bodyPr/>
          <a:lstStyle/>
          <a:p>
            <a:pPr marL="514350" indent="-514350" algn="just">
              <a:buFont typeface="+mj-lt"/>
              <a:buAutoNum type="romanUcPeriod" startAt="3"/>
            </a:pPr>
            <a:r>
              <a:rPr lang="es-MX" dirty="0"/>
              <a:t>Realizar y presentar en el Coloquio de Prácticas Profesionales,  un informe del documento final </a:t>
            </a:r>
            <a:r>
              <a:rPr lang="es-ES_tradnl" dirty="0"/>
              <a:t>(con una duración máxima de 15 min. de exposición y 15 min. para preguntas y retroalimentación).</a:t>
            </a:r>
            <a:endParaRPr lang="es-MX" dirty="0"/>
          </a:p>
          <a:p>
            <a:endParaRPr lang="es-MX" dirty="0"/>
          </a:p>
        </p:txBody>
      </p:sp>
      <p:sp>
        <p:nvSpPr>
          <p:cNvPr id="4" name="1 Título"/>
          <p:cNvSpPr>
            <a:spLocks noGrp="1"/>
          </p:cNvSpPr>
          <p:nvPr>
            <p:ph type="title"/>
          </p:nvPr>
        </p:nvSpPr>
        <p:spPr>
          <a:xfrm>
            <a:off x="1095023" y="817582"/>
            <a:ext cx="6965245" cy="1202485"/>
          </a:xfrm>
        </p:spPr>
        <p:txBody>
          <a:bodyPr>
            <a:normAutofit fontScale="90000"/>
          </a:bodyPr>
          <a:lstStyle/>
          <a:p>
            <a:r>
              <a:rPr lang="es-MX" sz="3600" dirty="0" smtClean="0"/>
              <a:t>Modalidad: </a:t>
            </a:r>
            <a:r>
              <a:rPr lang="es-MX" dirty="0" smtClean="0"/>
              <a:t/>
            </a:r>
            <a:br>
              <a:rPr lang="es-MX" dirty="0" smtClean="0"/>
            </a:br>
            <a:r>
              <a:rPr lang="es-MX" dirty="0" smtClean="0"/>
              <a:t>Estancias </a:t>
            </a:r>
            <a:r>
              <a:rPr lang="es-MX" dirty="0"/>
              <a:t>de </a:t>
            </a:r>
            <a:r>
              <a:rPr lang="es-MX" dirty="0" smtClean="0"/>
              <a:t>investigación</a:t>
            </a:r>
            <a:endParaRPr lang="es-MX" dirty="0"/>
          </a:p>
        </p:txBody>
      </p:sp>
    </p:spTree>
    <p:extLst>
      <p:ext uri="{BB962C8B-B14F-4D97-AF65-F5344CB8AC3E}">
        <p14:creationId xmlns:p14="http://schemas.microsoft.com/office/powerpoint/2010/main" val="34539321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403648" y="2060848"/>
            <a:ext cx="6196405" cy="3603812"/>
          </a:xfrm>
        </p:spPr>
        <p:txBody>
          <a:bodyPr>
            <a:normAutofit fontScale="92500"/>
          </a:bodyPr>
          <a:lstStyle/>
          <a:p>
            <a:pPr marL="514350" indent="-514350">
              <a:buFont typeface="+mj-lt"/>
              <a:buAutoNum type="romanUcPeriod" startAt="4"/>
            </a:pPr>
            <a:r>
              <a:rPr lang="es-MX" dirty="0" smtClean="0"/>
              <a:t>Elaborar </a:t>
            </a:r>
            <a:r>
              <a:rPr lang="es-MX" dirty="0"/>
              <a:t>y entregar al tutor  tres documentos:</a:t>
            </a:r>
          </a:p>
          <a:p>
            <a:pPr marL="0" indent="0">
              <a:buNone/>
            </a:pPr>
            <a:endParaRPr lang="es-MX" dirty="0"/>
          </a:p>
          <a:p>
            <a:pPr marL="457200" lvl="0" indent="-457200">
              <a:buFont typeface="+mj-lt"/>
              <a:buAutoNum type="alphaLcParenR"/>
            </a:pPr>
            <a:r>
              <a:rPr lang="es-MX" dirty="0"/>
              <a:t>Informe inicial, el cual deberá contener el primer avance del documento final </a:t>
            </a:r>
            <a:endParaRPr lang="es-MX" dirty="0" smtClean="0"/>
          </a:p>
          <a:p>
            <a:pPr marL="457200" lvl="0" indent="-457200">
              <a:buFont typeface="+mj-lt"/>
              <a:buAutoNum type="alphaLcParenR"/>
            </a:pPr>
            <a:r>
              <a:rPr lang="es-MX" dirty="0" smtClean="0"/>
              <a:t>Informe </a:t>
            </a:r>
            <a:r>
              <a:rPr lang="es-MX" dirty="0"/>
              <a:t>intermedio, el cual deberá contener el segundo avance del documento final </a:t>
            </a:r>
            <a:endParaRPr lang="es-MX" dirty="0" smtClean="0"/>
          </a:p>
          <a:p>
            <a:pPr marL="457200" lvl="0" indent="-457200">
              <a:buFont typeface="+mj-lt"/>
              <a:buAutoNum type="alphaLcParenR"/>
            </a:pPr>
            <a:r>
              <a:rPr lang="es-MX" dirty="0" smtClean="0"/>
              <a:t>Informe </a:t>
            </a:r>
            <a:r>
              <a:rPr lang="es-MX" dirty="0"/>
              <a:t>final, el cual deberá incluir la presentación que se expondrá en el Coloquio semestral de Prácticas Profesionales.</a:t>
            </a:r>
          </a:p>
          <a:p>
            <a:endParaRPr lang="es-MX" dirty="0"/>
          </a:p>
        </p:txBody>
      </p:sp>
      <p:sp>
        <p:nvSpPr>
          <p:cNvPr id="4" name="1 Título"/>
          <p:cNvSpPr>
            <a:spLocks noGrp="1"/>
          </p:cNvSpPr>
          <p:nvPr>
            <p:ph type="title"/>
          </p:nvPr>
        </p:nvSpPr>
        <p:spPr>
          <a:xfrm>
            <a:off x="1095023" y="817582"/>
            <a:ext cx="6965245" cy="1202485"/>
          </a:xfrm>
        </p:spPr>
        <p:txBody>
          <a:bodyPr>
            <a:normAutofit fontScale="90000"/>
          </a:bodyPr>
          <a:lstStyle/>
          <a:p>
            <a:r>
              <a:rPr lang="es-MX" sz="3600" dirty="0" smtClean="0"/>
              <a:t>Modalidad: </a:t>
            </a:r>
            <a:r>
              <a:rPr lang="es-MX" dirty="0" smtClean="0"/>
              <a:t/>
            </a:r>
            <a:br>
              <a:rPr lang="es-MX" dirty="0" smtClean="0"/>
            </a:br>
            <a:r>
              <a:rPr lang="es-MX" dirty="0" smtClean="0"/>
              <a:t>Estancias </a:t>
            </a:r>
            <a:r>
              <a:rPr lang="es-MX" dirty="0"/>
              <a:t>de </a:t>
            </a:r>
            <a:r>
              <a:rPr lang="es-MX" dirty="0" smtClean="0"/>
              <a:t>investigación</a:t>
            </a:r>
            <a:endParaRPr lang="es-MX" dirty="0"/>
          </a:p>
        </p:txBody>
      </p:sp>
    </p:spTree>
    <p:extLst>
      <p:ext uri="{BB962C8B-B14F-4D97-AF65-F5344CB8AC3E}">
        <p14:creationId xmlns:p14="http://schemas.microsoft.com/office/powerpoint/2010/main" val="256413129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hincheta">
  <a:themeElements>
    <a:clrScheme name="Chincheta">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Chincheta">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hincheta">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492</TotalTime>
  <Words>1427</Words>
  <Application>Microsoft Office PowerPoint</Application>
  <PresentationFormat>Presentación en pantalla (4:3)</PresentationFormat>
  <Paragraphs>149</Paragraphs>
  <Slides>31</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31</vt:i4>
      </vt:variant>
    </vt:vector>
  </HeadingPairs>
  <TitlesOfParts>
    <vt:vector size="36" baseType="lpstr">
      <vt:lpstr>Brush Script MT</vt:lpstr>
      <vt:lpstr>Constantia</vt:lpstr>
      <vt:lpstr>Franklin Gothic Book</vt:lpstr>
      <vt:lpstr>Rage Italic</vt:lpstr>
      <vt:lpstr>Chincheta</vt:lpstr>
      <vt:lpstr>INFORMACIÓN GENERAL Y ASIGNACIÓN DE PLAZAS DE PRÁCTICAS PROFESIONALES 2016-A</vt:lpstr>
      <vt:lpstr>INFORMACIÓN GENERAL</vt:lpstr>
      <vt:lpstr>ASIGNATURA DE PRÁCTICAS PROFESIONALES</vt:lpstr>
      <vt:lpstr>ACREDITACIÓN DE LAS PRÁCTICAS PROFESIONALES</vt:lpstr>
      <vt:lpstr>Modalidad:  Estancias de investigación</vt:lpstr>
      <vt:lpstr>Modalidad:  Estancias de investigación</vt:lpstr>
      <vt:lpstr>Modalidad:  Estancias de investigación</vt:lpstr>
      <vt:lpstr>Modalidad:  Estancias de investigación</vt:lpstr>
      <vt:lpstr>Modalidad:  Estancias de investigación</vt:lpstr>
      <vt:lpstr>Modalidad:  Estancias de investigación</vt:lpstr>
      <vt:lpstr>Modalidad:  Experiencia profesional</vt:lpstr>
      <vt:lpstr>Modalidad:  Experiencia profesional</vt:lpstr>
      <vt:lpstr>Modalidad:  Experiencia profesional</vt:lpstr>
      <vt:lpstr>Modalidad:  Experiencia profesional</vt:lpstr>
      <vt:lpstr>Modalidad:  Experiencia profesional</vt:lpstr>
      <vt:lpstr>Modalidad:  Práctica profesional in situ</vt:lpstr>
      <vt:lpstr>Modalidad:  Práctica profesional in situ</vt:lpstr>
      <vt:lpstr>Modalidad:  Práctica profesional in situ</vt:lpstr>
      <vt:lpstr>Modalidad:  Práctica profesional in situ</vt:lpstr>
      <vt:lpstr>Modalidad:  Práctica profesional in situ</vt:lpstr>
      <vt:lpstr>Presentación de PowerPoint</vt:lpstr>
      <vt:lpstr>DERECHOS DE LOS PRACTICANTES</vt:lpstr>
      <vt:lpstr>OBLIGACIONES DE LOS PRACTICANTES</vt:lpstr>
      <vt:lpstr>OBLIGACIONES DE LOS PRACTICANTES</vt:lpstr>
      <vt:lpstr>ELECCIÓN DE PLAZAS PARA PRÁCTICAS IN SITU CICLO 2016B</vt:lpstr>
      <vt:lpstr>ELECCIÓN DE PLAZAS PARA PRÁCTICAS IN SITU CICLO 2016B</vt:lpstr>
      <vt:lpstr>Presentación de PowerPoint</vt:lpstr>
      <vt:lpstr>DERECHOS DE TODAS LAS MODALIDADES</vt:lpstr>
      <vt:lpstr>OBLIGACIONES DE TODAS LAS MODALIDADES</vt:lpstr>
      <vt:lpstr>PREGUNTAS FRECUENTES</vt:lpstr>
      <vt:lpstr>GRACIAS POR SU ATENCIÓN</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SS Prácticas</dc:creator>
  <cp:lastModifiedBy>TMHR</cp:lastModifiedBy>
  <cp:revision>36</cp:revision>
  <dcterms:created xsi:type="dcterms:W3CDTF">2015-11-20T17:50:09Z</dcterms:created>
  <dcterms:modified xsi:type="dcterms:W3CDTF">2016-05-26T23:24:36Z</dcterms:modified>
</cp:coreProperties>
</file>