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8" r:id="rId15"/>
    <p:sldId id="268" r:id="rId16"/>
    <p:sldId id="269" r:id="rId17"/>
    <p:sldId id="270" r:id="rId18"/>
    <p:sldId id="271" r:id="rId19"/>
    <p:sldId id="273" r:id="rId20"/>
    <p:sldId id="274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mYDQwRGY2tEA8V/L8bSX9LH5n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3"/>
    <p:restoredTop sz="94674"/>
  </p:normalViewPr>
  <p:slideViewPr>
    <p:cSldViewPr snapToGrid="0">
      <p:cViewPr varScale="1">
        <p:scale>
          <a:sx n="183" d="100"/>
          <a:sy n="183" d="100"/>
        </p:scale>
        <p:origin x="10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234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088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801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0170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7702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5010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7347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05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6778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9701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8581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68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9207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88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7259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0336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1953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3580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691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001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/>
          <p:nvPr/>
        </p:nvSpPr>
        <p:spPr>
          <a:xfrm>
            <a:off x="0" y="0"/>
            <a:ext cx="7518400" cy="3995767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1"/>
          <p:cNvSpPr txBox="1">
            <a:spLocks noGrp="1"/>
          </p:cNvSpPr>
          <p:nvPr>
            <p:ph type="ctrTitle"/>
          </p:nvPr>
        </p:nvSpPr>
        <p:spPr>
          <a:xfrm>
            <a:off x="-1" y="0"/>
            <a:ext cx="751839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venir"/>
              <a:buNone/>
              <a:defRPr sz="32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ubTitle" idx="1"/>
          </p:nvPr>
        </p:nvSpPr>
        <p:spPr>
          <a:xfrm>
            <a:off x="0" y="2450584"/>
            <a:ext cx="751839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175" y="6044603"/>
            <a:ext cx="2026696" cy="55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6922" y="652385"/>
            <a:ext cx="2981739" cy="73235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1"/>
          <p:cNvSpPr/>
          <p:nvPr/>
        </p:nvSpPr>
        <p:spPr>
          <a:xfrm>
            <a:off x="11105322" y="1806524"/>
            <a:ext cx="1086678" cy="5051476"/>
          </a:xfrm>
          <a:prstGeom prst="rect">
            <a:avLst/>
          </a:prstGeom>
          <a:solidFill>
            <a:srgbClr val="D69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1"/>
          <p:cNvSpPr/>
          <p:nvPr/>
        </p:nvSpPr>
        <p:spPr>
          <a:xfrm>
            <a:off x="7518400" y="1806524"/>
            <a:ext cx="3586921" cy="2189243"/>
          </a:xfrm>
          <a:prstGeom prst="rect">
            <a:avLst/>
          </a:prstGeom>
          <a:solidFill>
            <a:srgbClr val="B800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1"/>
          <p:cNvSpPr/>
          <p:nvPr/>
        </p:nvSpPr>
        <p:spPr>
          <a:xfrm>
            <a:off x="0" y="3971108"/>
            <a:ext cx="12192000" cy="245816"/>
          </a:xfrm>
          <a:prstGeom prst="rect">
            <a:avLst/>
          </a:prstGeom>
          <a:solidFill>
            <a:srgbClr val="005D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/>
          <p:nvPr/>
        </p:nvSpPr>
        <p:spPr>
          <a:xfrm>
            <a:off x="1772529" y="0"/>
            <a:ext cx="10419471" cy="817262"/>
          </a:xfrm>
          <a:prstGeom prst="rect">
            <a:avLst/>
          </a:prstGeom>
          <a:solidFill>
            <a:srgbClr val="971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0"/>
          <p:cNvSpPr/>
          <p:nvPr/>
        </p:nvSpPr>
        <p:spPr>
          <a:xfrm>
            <a:off x="0" y="0"/>
            <a:ext cx="1772529" cy="817262"/>
          </a:xfrm>
          <a:prstGeom prst="rect">
            <a:avLst/>
          </a:prstGeom>
          <a:solidFill>
            <a:srgbClr val="D69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0"/>
          <p:cNvSpPr txBox="1">
            <a:spLocks noGrp="1"/>
          </p:cNvSpPr>
          <p:nvPr>
            <p:ph type="title"/>
          </p:nvPr>
        </p:nvSpPr>
        <p:spPr>
          <a:xfrm>
            <a:off x="1772529" y="42732"/>
            <a:ext cx="10419471" cy="7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  <a:defRPr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7007" y="6365174"/>
            <a:ext cx="1550503" cy="3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/>
          <p:nvPr/>
        </p:nvSpPr>
        <p:spPr>
          <a:xfrm>
            <a:off x="0" y="0"/>
            <a:ext cx="7282304" cy="748524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1"/>
          <p:cNvSpPr txBox="1">
            <a:spLocks noGrp="1"/>
          </p:cNvSpPr>
          <p:nvPr>
            <p:ph type="title"/>
          </p:nvPr>
        </p:nvSpPr>
        <p:spPr>
          <a:xfrm>
            <a:off x="0" y="16726"/>
            <a:ext cx="7209182" cy="7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  <a:defRPr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/>
          <p:nvPr/>
        </p:nvSpPr>
        <p:spPr>
          <a:xfrm>
            <a:off x="11105322" y="6490302"/>
            <a:ext cx="1086678" cy="367698"/>
          </a:xfrm>
          <a:prstGeom prst="rect">
            <a:avLst/>
          </a:prstGeom>
          <a:solidFill>
            <a:srgbClr val="D69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1"/>
          <p:cNvSpPr/>
          <p:nvPr/>
        </p:nvSpPr>
        <p:spPr>
          <a:xfrm>
            <a:off x="7209182" y="6490302"/>
            <a:ext cx="3896140" cy="367698"/>
          </a:xfrm>
          <a:prstGeom prst="rect">
            <a:avLst/>
          </a:prstGeom>
          <a:solidFill>
            <a:srgbClr val="B800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1"/>
          <p:cNvSpPr/>
          <p:nvPr/>
        </p:nvSpPr>
        <p:spPr>
          <a:xfrm>
            <a:off x="7209182" y="6127716"/>
            <a:ext cx="4982818" cy="362586"/>
          </a:xfrm>
          <a:prstGeom prst="rect">
            <a:avLst/>
          </a:prstGeom>
          <a:solidFill>
            <a:srgbClr val="005D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1"/>
          <p:cNvSpPr/>
          <p:nvPr/>
        </p:nvSpPr>
        <p:spPr>
          <a:xfrm>
            <a:off x="7282304" y="0"/>
            <a:ext cx="377799" cy="748523"/>
          </a:xfrm>
          <a:prstGeom prst="rect">
            <a:avLst/>
          </a:prstGeom>
          <a:solidFill>
            <a:srgbClr val="971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1"/>
          <p:cNvSpPr/>
          <p:nvPr/>
        </p:nvSpPr>
        <p:spPr>
          <a:xfrm>
            <a:off x="0" y="6127716"/>
            <a:ext cx="7209182" cy="730284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7007" y="367698"/>
            <a:ext cx="1550503" cy="3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bg>
      <p:bgPr>
        <a:solidFill>
          <a:srgbClr val="005D6C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03" name="Google Shape;103;p32"/>
          <p:cNvSpPr/>
          <p:nvPr/>
        </p:nvSpPr>
        <p:spPr>
          <a:xfrm>
            <a:off x="1772529" y="0"/>
            <a:ext cx="10419471" cy="817262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2"/>
          <p:cNvSpPr/>
          <p:nvPr/>
        </p:nvSpPr>
        <p:spPr>
          <a:xfrm>
            <a:off x="0" y="0"/>
            <a:ext cx="1772529" cy="817262"/>
          </a:xfrm>
          <a:prstGeom prst="rect">
            <a:avLst/>
          </a:prstGeom>
          <a:solidFill>
            <a:srgbClr val="D69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2"/>
          <p:cNvSpPr/>
          <p:nvPr/>
        </p:nvSpPr>
        <p:spPr>
          <a:xfrm>
            <a:off x="0" y="817262"/>
            <a:ext cx="12192000" cy="245816"/>
          </a:xfrm>
          <a:prstGeom prst="rect">
            <a:avLst/>
          </a:prstGeom>
          <a:solidFill>
            <a:srgbClr val="B800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7007" y="6365174"/>
            <a:ext cx="1550503" cy="3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bg>
      <p:bgPr>
        <a:solidFill>
          <a:srgbClr val="971340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33"/>
          <p:cNvSpPr/>
          <p:nvPr/>
        </p:nvSpPr>
        <p:spPr>
          <a:xfrm>
            <a:off x="1772529" y="0"/>
            <a:ext cx="10419471" cy="817262"/>
          </a:xfrm>
          <a:prstGeom prst="rect">
            <a:avLst/>
          </a:prstGeom>
          <a:solidFill>
            <a:srgbClr val="005D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3"/>
          <p:cNvSpPr/>
          <p:nvPr/>
        </p:nvSpPr>
        <p:spPr>
          <a:xfrm>
            <a:off x="0" y="0"/>
            <a:ext cx="1772529" cy="817262"/>
          </a:xfrm>
          <a:prstGeom prst="rect">
            <a:avLst/>
          </a:prstGeom>
          <a:solidFill>
            <a:srgbClr val="D69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3"/>
          <p:cNvSpPr/>
          <p:nvPr/>
        </p:nvSpPr>
        <p:spPr>
          <a:xfrm>
            <a:off x="0" y="817262"/>
            <a:ext cx="12192000" cy="245816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7648" y="6365174"/>
            <a:ext cx="1550503" cy="3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4"/>
          <p:cNvSpPr/>
          <p:nvPr/>
        </p:nvSpPr>
        <p:spPr>
          <a:xfrm>
            <a:off x="724697" y="0"/>
            <a:ext cx="11467303" cy="731796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4"/>
          <p:cNvSpPr txBox="1">
            <a:spLocks noGrp="1"/>
          </p:cNvSpPr>
          <p:nvPr>
            <p:ph type="title"/>
          </p:nvPr>
        </p:nvSpPr>
        <p:spPr>
          <a:xfrm>
            <a:off x="724697" y="12986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  <a:defRPr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4"/>
          <p:cNvSpPr/>
          <p:nvPr/>
        </p:nvSpPr>
        <p:spPr>
          <a:xfrm>
            <a:off x="1" y="4545494"/>
            <a:ext cx="724696" cy="2332384"/>
          </a:xfrm>
          <a:prstGeom prst="rect">
            <a:avLst/>
          </a:prstGeom>
          <a:solidFill>
            <a:srgbClr val="0B5D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7007" y="6365174"/>
            <a:ext cx="1550503" cy="38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4"/>
          <p:cNvSpPr/>
          <p:nvPr/>
        </p:nvSpPr>
        <p:spPr>
          <a:xfrm>
            <a:off x="1" y="1"/>
            <a:ext cx="724696" cy="4631634"/>
          </a:xfrm>
          <a:prstGeom prst="rect">
            <a:avLst/>
          </a:prstGeom>
          <a:solidFill>
            <a:srgbClr val="B800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5"/>
          <p:cNvSpPr/>
          <p:nvPr/>
        </p:nvSpPr>
        <p:spPr>
          <a:xfrm>
            <a:off x="1772529" y="0"/>
            <a:ext cx="10419471" cy="817262"/>
          </a:xfrm>
          <a:prstGeom prst="rect">
            <a:avLst/>
          </a:prstGeom>
          <a:solidFill>
            <a:srgbClr val="971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4C"/>
              </a:buClr>
              <a:buSzPts val="2800"/>
              <a:buFont typeface="Avenir"/>
              <a:buNone/>
              <a:defRPr sz="2800" b="1">
                <a:solidFill>
                  <a:srgbClr val="00354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5"/>
          <p:cNvSpPr/>
          <p:nvPr/>
        </p:nvSpPr>
        <p:spPr>
          <a:xfrm>
            <a:off x="0" y="0"/>
            <a:ext cx="1772529" cy="817262"/>
          </a:xfrm>
          <a:prstGeom prst="rect">
            <a:avLst/>
          </a:prstGeom>
          <a:solidFill>
            <a:srgbClr val="D69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/>
          <p:nvPr/>
        </p:nvSpPr>
        <p:spPr>
          <a:xfrm>
            <a:off x="0" y="0"/>
            <a:ext cx="4602368" cy="1223889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  <a:defRPr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/>
          <p:nvPr/>
        </p:nvSpPr>
        <p:spPr>
          <a:xfrm>
            <a:off x="11105322" y="6490302"/>
            <a:ext cx="1086678" cy="367698"/>
          </a:xfrm>
          <a:prstGeom prst="rect">
            <a:avLst/>
          </a:prstGeom>
          <a:solidFill>
            <a:srgbClr val="D69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2"/>
          <p:cNvSpPr/>
          <p:nvPr/>
        </p:nvSpPr>
        <p:spPr>
          <a:xfrm>
            <a:off x="7209182" y="6490302"/>
            <a:ext cx="3896140" cy="367698"/>
          </a:xfrm>
          <a:prstGeom prst="rect">
            <a:avLst/>
          </a:prstGeom>
          <a:solidFill>
            <a:srgbClr val="B800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2"/>
          <p:cNvSpPr/>
          <p:nvPr/>
        </p:nvSpPr>
        <p:spPr>
          <a:xfrm>
            <a:off x="7209182" y="6127716"/>
            <a:ext cx="4982818" cy="362586"/>
          </a:xfrm>
          <a:prstGeom prst="rect">
            <a:avLst/>
          </a:prstGeom>
          <a:solidFill>
            <a:srgbClr val="005D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2"/>
          <p:cNvSpPr/>
          <p:nvPr/>
        </p:nvSpPr>
        <p:spPr>
          <a:xfrm>
            <a:off x="4602368" y="1"/>
            <a:ext cx="377799" cy="1223888"/>
          </a:xfrm>
          <a:prstGeom prst="rect">
            <a:avLst/>
          </a:prstGeom>
          <a:solidFill>
            <a:srgbClr val="971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2"/>
          <p:cNvSpPr/>
          <p:nvPr/>
        </p:nvSpPr>
        <p:spPr>
          <a:xfrm>
            <a:off x="0" y="6127716"/>
            <a:ext cx="7209182" cy="730284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7006" y="367699"/>
            <a:ext cx="1550503" cy="3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838199" y="776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4C"/>
              </a:buClr>
              <a:buSzPts val="2800"/>
              <a:buFont typeface="Avenir"/>
              <a:buNone/>
              <a:defRPr sz="2800" b="1">
                <a:solidFill>
                  <a:srgbClr val="00354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/>
          <p:nvPr/>
        </p:nvSpPr>
        <p:spPr>
          <a:xfrm>
            <a:off x="0" y="0"/>
            <a:ext cx="218637" cy="1748390"/>
          </a:xfrm>
          <a:prstGeom prst="rect">
            <a:avLst/>
          </a:prstGeom>
          <a:solidFill>
            <a:srgbClr val="D69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3"/>
          <p:cNvSpPr/>
          <p:nvPr/>
        </p:nvSpPr>
        <p:spPr>
          <a:xfrm>
            <a:off x="1" y="993913"/>
            <a:ext cx="212650" cy="4921542"/>
          </a:xfrm>
          <a:prstGeom prst="rect">
            <a:avLst/>
          </a:prstGeom>
          <a:solidFill>
            <a:srgbClr val="971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3"/>
          <p:cNvSpPr/>
          <p:nvPr/>
        </p:nvSpPr>
        <p:spPr>
          <a:xfrm>
            <a:off x="1" y="5915455"/>
            <a:ext cx="214490" cy="942546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3"/>
          <p:cNvSpPr/>
          <p:nvPr/>
        </p:nvSpPr>
        <p:spPr>
          <a:xfrm>
            <a:off x="0" y="5915455"/>
            <a:ext cx="12192000" cy="245816"/>
          </a:xfrm>
          <a:prstGeom prst="rect">
            <a:avLst/>
          </a:prstGeom>
          <a:solidFill>
            <a:srgbClr val="005D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7007" y="6365174"/>
            <a:ext cx="1550503" cy="3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bg>
      <p:bgPr>
        <a:solidFill>
          <a:srgbClr val="005D6C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/>
          <p:nvPr/>
        </p:nvSpPr>
        <p:spPr>
          <a:xfrm>
            <a:off x="1772529" y="0"/>
            <a:ext cx="10419471" cy="817262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/>
          <p:nvPr/>
        </p:nvSpPr>
        <p:spPr>
          <a:xfrm>
            <a:off x="0" y="0"/>
            <a:ext cx="1772529" cy="817262"/>
          </a:xfrm>
          <a:prstGeom prst="rect">
            <a:avLst/>
          </a:prstGeom>
          <a:solidFill>
            <a:srgbClr val="D69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1772529" y="-10920"/>
            <a:ext cx="10419471" cy="81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  <a:defRPr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bg>
      <p:bgPr>
        <a:solidFill>
          <a:srgbClr val="971340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/>
          <p:nvPr/>
        </p:nvSpPr>
        <p:spPr>
          <a:xfrm>
            <a:off x="1772529" y="0"/>
            <a:ext cx="10419471" cy="817262"/>
          </a:xfrm>
          <a:prstGeom prst="rect">
            <a:avLst/>
          </a:prstGeom>
          <a:solidFill>
            <a:srgbClr val="005D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1772529" y="-10920"/>
            <a:ext cx="10419471" cy="81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  <a:defRPr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/>
          <p:nvPr/>
        </p:nvSpPr>
        <p:spPr>
          <a:xfrm>
            <a:off x="0" y="0"/>
            <a:ext cx="1772529" cy="817262"/>
          </a:xfrm>
          <a:prstGeom prst="rect">
            <a:avLst/>
          </a:prstGeom>
          <a:solidFill>
            <a:srgbClr val="D69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7648" y="6365174"/>
            <a:ext cx="1550503" cy="3808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5"/>
          <p:cNvSpPr/>
          <p:nvPr/>
        </p:nvSpPr>
        <p:spPr>
          <a:xfrm>
            <a:off x="0" y="817262"/>
            <a:ext cx="12192000" cy="245816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/>
          <p:nvPr/>
        </p:nvSpPr>
        <p:spPr>
          <a:xfrm>
            <a:off x="0" y="0"/>
            <a:ext cx="7518400" cy="3995767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15461" y="100837"/>
            <a:ext cx="7502938" cy="387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venir"/>
              <a:buNone/>
              <a:defRPr sz="32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1"/>
          </p:nvPr>
        </p:nvSpPr>
        <p:spPr>
          <a:xfrm>
            <a:off x="838200" y="423438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4" name="Google Shape;5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534" y="6044603"/>
            <a:ext cx="2026696" cy="55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6922" y="652385"/>
            <a:ext cx="2981739" cy="73235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6"/>
          <p:cNvSpPr/>
          <p:nvPr/>
        </p:nvSpPr>
        <p:spPr>
          <a:xfrm>
            <a:off x="11105322" y="1806524"/>
            <a:ext cx="1086678" cy="5051476"/>
          </a:xfrm>
          <a:prstGeom prst="rect">
            <a:avLst/>
          </a:prstGeom>
          <a:solidFill>
            <a:srgbClr val="D696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6"/>
          <p:cNvSpPr/>
          <p:nvPr/>
        </p:nvSpPr>
        <p:spPr>
          <a:xfrm>
            <a:off x="7518400" y="1806524"/>
            <a:ext cx="3586921" cy="2189243"/>
          </a:xfrm>
          <a:prstGeom prst="rect">
            <a:avLst/>
          </a:prstGeom>
          <a:solidFill>
            <a:srgbClr val="B800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6"/>
          <p:cNvSpPr/>
          <p:nvPr/>
        </p:nvSpPr>
        <p:spPr>
          <a:xfrm>
            <a:off x="0" y="3971108"/>
            <a:ext cx="12192000" cy="245816"/>
          </a:xfrm>
          <a:prstGeom prst="rect">
            <a:avLst/>
          </a:prstGeom>
          <a:solidFill>
            <a:srgbClr val="005D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/>
          <p:nvPr/>
        </p:nvSpPr>
        <p:spPr>
          <a:xfrm>
            <a:off x="724697" y="0"/>
            <a:ext cx="11467303" cy="731796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7"/>
          <p:cNvSpPr txBox="1">
            <a:spLocks noGrp="1"/>
          </p:cNvSpPr>
          <p:nvPr>
            <p:ph type="title"/>
          </p:nvPr>
        </p:nvSpPr>
        <p:spPr>
          <a:xfrm>
            <a:off x="7620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  <a:defRPr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/>
          <p:nvPr/>
        </p:nvSpPr>
        <p:spPr>
          <a:xfrm>
            <a:off x="1" y="4545494"/>
            <a:ext cx="724696" cy="2332384"/>
          </a:xfrm>
          <a:prstGeom prst="rect">
            <a:avLst/>
          </a:prstGeom>
          <a:solidFill>
            <a:srgbClr val="0B5D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7007" y="6365174"/>
            <a:ext cx="1550503" cy="3808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/>
          <p:nvPr/>
        </p:nvSpPr>
        <p:spPr>
          <a:xfrm>
            <a:off x="1" y="1"/>
            <a:ext cx="724696" cy="4631634"/>
          </a:xfrm>
          <a:prstGeom prst="rect">
            <a:avLst/>
          </a:prstGeom>
          <a:solidFill>
            <a:srgbClr val="B800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/>
          <p:nvPr/>
        </p:nvSpPr>
        <p:spPr>
          <a:xfrm>
            <a:off x="724697" y="0"/>
            <a:ext cx="11467303" cy="731796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724697" y="5555"/>
            <a:ext cx="107426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  <a:defRPr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/>
          <p:nvPr/>
        </p:nvSpPr>
        <p:spPr>
          <a:xfrm>
            <a:off x="1" y="4545494"/>
            <a:ext cx="724696" cy="2332384"/>
          </a:xfrm>
          <a:prstGeom prst="rect">
            <a:avLst/>
          </a:prstGeom>
          <a:solidFill>
            <a:srgbClr val="0B5D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8"/>
          <p:cNvSpPr/>
          <p:nvPr/>
        </p:nvSpPr>
        <p:spPr>
          <a:xfrm>
            <a:off x="1" y="1"/>
            <a:ext cx="724696" cy="4631634"/>
          </a:xfrm>
          <a:prstGeom prst="rect">
            <a:avLst/>
          </a:prstGeom>
          <a:solidFill>
            <a:srgbClr val="B800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/>
          <p:nvPr/>
        </p:nvSpPr>
        <p:spPr>
          <a:xfrm>
            <a:off x="724697" y="0"/>
            <a:ext cx="11467303" cy="731796"/>
          </a:xfrm>
          <a:prstGeom prst="rect">
            <a:avLst/>
          </a:prstGeom>
          <a:solidFill>
            <a:srgbClr val="0035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9"/>
          <p:cNvSpPr txBox="1">
            <a:spLocks noGrp="1"/>
          </p:cNvSpPr>
          <p:nvPr>
            <p:ph type="title"/>
          </p:nvPr>
        </p:nvSpPr>
        <p:spPr>
          <a:xfrm>
            <a:off x="724697" y="69015"/>
            <a:ext cx="10515600" cy="7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  <a:defRPr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/>
          <p:nvPr/>
        </p:nvSpPr>
        <p:spPr>
          <a:xfrm>
            <a:off x="1" y="4545494"/>
            <a:ext cx="724696" cy="2332384"/>
          </a:xfrm>
          <a:prstGeom prst="rect">
            <a:avLst/>
          </a:prstGeom>
          <a:solidFill>
            <a:srgbClr val="0B5D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7007" y="6365174"/>
            <a:ext cx="1550503" cy="3808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9"/>
          <p:cNvSpPr/>
          <p:nvPr/>
        </p:nvSpPr>
        <p:spPr>
          <a:xfrm>
            <a:off x="1" y="1"/>
            <a:ext cx="724696" cy="4631634"/>
          </a:xfrm>
          <a:prstGeom prst="rect">
            <a:avLst/>
          </a:prstGeom>
          <a:solidFill>
            <a:srgbClr val="B800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0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oordinvestigacion@cucea.udg.m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ramirez@cucea.udg.mx" TargetMode="External"/><Relationship Id="rId5" Type="http://schemas.openxmlformats.org/officeDocument/2006/relationships/hyperlink" Target="mailto:evahr@cucea.udg.mx" TargetMode="External"/><Relationship Id="rId4" Type="http://schemas.openxmlformats.org/officeDocument/2006/relationships/hyperlink" Target="mailto:adquisiciones.suministros@cucea.udg.m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igi.cucea.udg.mx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 txBox="1">
            <a:spLocks noGrp="1"/>
          </p:cNvSpPr>
          <p:nvPr>
            <p:ph type="ctrTitle"/>
          </p:nvPr>
        </p:nvSpPr>
        <p:spPr>
          <a:xfrm>
            <a:off x="-1" y="0"/>
            <a:ext cx="7518399" cy="388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venir"/>
              <a:buNone/>
            </a:pPr>
            <a:r>
              <a:rPr lang="es-MX" dirty="0"/>
              <a:t>Guía de captura SIGI -</a:t>
            </a:r>
            <a:br>
              <a:rPr lang="es-MX" dirty="0"/>
            </a:br>
            <a:r>
              <a:rPr lang="es-MX" dirty="0"/>
              <a:t>Sistema Integral de Gestión de la Información</a:t>
            </a:r>
            <a:br>
              <a:rPr lang="es-MX" dirty="0"/>
            </a:br>
            <a:br>
              <a:rPr lang="es-MX" dirty="0"/>
            </a:br>
            <a:endParaRPr dirty="0"/>
          </a:p>
        </p:txBody>
      </p:sp>
      <p:sp>
        <p:nvSpPr>
          <p:cNvPr id="132" name="Google Shape;132;p1"/>
          <p:cNvSpPr/>
          <p:nvPr/>
        </p:nvSpPr>
        <p:spPr>
          <a:xfrm>
            <a:off x="7618299" y="4647249"/>
            <a:ext cx="294824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Coordinación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de Investigación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de Julio de 2024</a:t>
            </a:r>
            <a:endParaRPr sz="18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 dirty="0"/>
              <a:t>	DATOS GENERALES</a:t>
            </a:r>
            <a:endParaRPr dirty="0"/>
          </a:p>
        </p:txBody>
      </p:sp>
      <p:sp>
        <p:nvSpPr>
          <p:cNvPr id="193" name="Google Shape;193;p9"/>
          <p:cNvSpPr txBox="1">
            <a:spLocks noGrp="1"/>
          </p:cNvSpPr>
          <p:nvPr>
            <p:ph type="body" idx="1"/>
          </p:nvPr>
        </p:nvSpPr>
        <p:spPr>
          <a:xfrm>
            <a:off x="431801" y="1811143"/>
            <a:ext cx="4048760" cy="313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b="1" dirty="0"/>
              <a:t>Observaciones: </a:t>
            </a:r>
            <a:r>
              <a:rPr lang="es-MX" dirty="0"/>
              <a:t>En caso de que existan, puede escribirse el área o departamento al que está adscrito el investigador o especificaciones de la compra.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 dirty="0"/>
              <a:t> </a:t>
            </a:r>
            <a:endParaRPr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b="1" dirty="0"/>
              <a:t>Visto Bueno:</a:t>
            </a:r>
            <a:endParaRPr dirty="0"/>
          </a:p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es-MX" b="1" u="sng" dirty="0">
                <a:solidFill>
                  <a:srgbClr val="FF0000"/>
                </a:solidFill>
              </a:rPr>
              <a:t>NO CAPTURAR Vo. Bo.</a:t>
            </a:r>
            <a:endParaRPr dirty="0"/>
          </a:p>
        </p:txBody>
      </p:sp>
      <p:cxnSp>
        <p:nvCxnSpPr>
          <p:cNvPr id="195" name="Google Shape;195;p9"/>
          <p:cNvCxnSpPr>
            <a:cxnSpLocks/>
          </p:cNvCxnSpPr>
          <p:nvPr/>
        </p:nvCxnSpPr>
        <p:spPr>
          <a:xfrm>
            <a:off x="4602368" y="2980706"/>
            <a:ext cx="2534702" cy="1199408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6" name="Google Shape;196;p9"/>
          <p:cNvCxnSpPr>
            <a:cxnSpLocks/>
          </p:cNvCxnSpPr>
          <p:nvPr/>
        </p:nvCxnSpPr>
        <p:spPr>
          <a:xfrm>
            <a:off x="4288019" y="5148349"/>
            <a:ext cx="2685171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r="30422" b="5215"/>
          <a:stretch/>
        </p:blipFill>
        <p:spPr>
          <a:xfrm>
            <a:off x="7247729" y="865465"/>
            <a:ext cx="4428564" cy="4576973"/>
          </a:xfrm>
          <a:prstGeom prst="rect">
            <a:avLst/>
          </a:prstGeom>
        </p:spPr>
      </p:pic>
      <p:cxnSp>
        <p:nvCxnSpPr>
          <p:cNvPr id="9" name="Google Shape;195;p9"/>
          <p:cNvCxnSpPr/>
          <p:nvPr/>
        </p:nvCxnSpPr>
        <p:spPr>
          <a:xfrm flipV="1">
            <a:off x="4288019" y="4766585"/>
            <a:ext cx="2685171" cy="213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2633C34F-4962-0E62-1964-51FDCF2A5058}"/>
              </a:ext>
            </a:extLst>
          </p:cNvPr>
          <p:cNvSpPr txBox="1"/>
          <p:nvPr/>
        </p:nvSpPr>
        <p:spPr>
          <a:xfrm>
            <a:off x="1561850" y="4948294"/>
            <a:ext cx="26851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sz="2000" dirty="0">
                <a:solidFill>
                  <a:schemeClr val="dk1"/>
                </a:solidFill>
                <a:latin typeface="Avenir"/>
                <a:sym typeface="Avenir"/>
              </a:rPr>
              <a:t>Dar clic en guardar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 dirty="0"/>
              <a:t>	DATOS GENERALES</a:t>
            </a:r>
            <a:endParaRPr dirty="0"/>
          </a:p>
        </p:txBody>
      </p:sp>
      <p:sp>
        <p:nvSpPr>
          <p:cNvPr id="202" name="Google Shape;202;p10"/>
          <p:cNvSpPr txBox="1">
            <a:spLocks noGrp="1"/>
          </p:cNvSpPr>
          <p:nvPr>
            <p:ph type="body" idx="1"/>
          </p:nvPr>
        </p:nvSpPr>
        <p:spPr>
          <a:xfrm>
            <a:off x="15128" y="1345162"/>
            <a:ext cx="10515600" cy="65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dirty="0"/>
              <a:t>Después de realizar la captura de la información, se despliega una ventana con los 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 dirty="0"/>
              <a:t>   </a:t>
            </a:r>
            <a:r>
              <a:rPr lang="es-MX" b="1" dirty="0"/>
              <a:t>datos generales </a:t>
            </a:r>
            <a:r>
              <a:rPr lang="es-MX" dirty="0"/>
              <a:t>de la solicitud. </a:t>
            </a:r>
            <a:endParaRPr dirty="0"/>
          </a:p>
          <a:p>
            <a:pPr marL="228600" lvl="0" indent="-101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r="2369" b="6207"/>
          <a:stretch/>
        </p:blipFill>
        <p:spPr>
          <a:xfrm>
            <a:off x="1408280" y="2045432"/>
            <a:ext cx="8957852" cy="3986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 dirty="0"/>
              <a:t>AGREGAR ARTÍCULOS</a:t>
            </a:r>
            <a:endParaRPr dirty="0"/>
          </a:p>
        </p:txBody>
      </p:sp>
      <p:sp>
        <p:nvSpPr>
          <p:cNvPr id="209" name="Google Shape;209;p11"/>
          <p:cNvSpPr txBox="1">
            <a:spLocks noGrp="1"/>
          </p:cNvSpPr>
          <p:nvPr>
            <p:ph type="body" idx="1"/>
          </p:nvPr>
        </p:nvSpPr>
        <p:spPr>
          <a:xfrm>
            <a:off x="838200" y="1374366"/>
            <a:ext cx="10515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dirty="0"/>
              <a:t>Seleccionar la opción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528" y="1412621"/>
            <a:ext cx="1143160" cy="3429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r="1907" b="3572"/>
          <a:stretch/>
        </p:blipFill>
        <p:spPr>
          <a:xfrm>
            <a:off x="1294410" y="1888294"/>
            <a:ext cx="8383979" cy="4096870"/>
          </a:xfrm>
          <a:prstGeom prst="rect">
            <a:avLst/>
          </a:prstGeom>
        </p:spPr>
      </p:pic>
      <p:cxnSp>
        <p:nvCxnSpPr>
          <p:cNvPr id="6" name="Google Shape;185;p8">
            <a:extLst>
              <a:ext uri="{FF2B5EF4-FFF2-40B4-BE49-F238E27FC236}">
                <a16:creationId xmlns:a16="http://schemas.microsoft.com/office/drawing/2014/main" id="{64FCE4ED-2FE0-9BE4-05FF-1C2BA445E223}"/>
              </a:ext>
            </a:extLst>
          </p:cNvPr>
          <p:cNvCxnSpPr>
            <a:cxnSpLocks/>
          </p:cNvCxnSpPr>
          <p:nvPr/>
        </p:nvCxnSpPr>
        <p:spPr>
          <a:xfrm flipH="1" flipV="1">
            <a:off x="7730836" y="4271275"/>
            <a:ext cx="546265" cy="561982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 dirty="0"/>
              <a:t>CAPTURA DE ARTÍCULOS</a:t>
            </a:r>
            <a:endParaRPr dirty="0"/>
          </a:p>
        </p:txBody>
      </p:sp>
      <p:sp>
        <p:nvSpPr>
          <p:cNvPr id="218" name="Google Shape;218;p12"/>
          <p:cNvSpPr/>
          <p:nvPr/>
        </p:nvSpPr>
        <p:spPr>
          <a:xfrm>
            <a:off x="1140975" y="1333496"/>
            <a:ext cx="885590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Realizar la captura del artículo: Cantidad (# de unidad) y Unidad (pieza, equipo, caja, servicio)</a:t>
            </a:r>
            <a:endParaRPr sz="20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260" y="2173184"/>
            <a:ext cx="9763125" cy="3047235"/>
          </a:xfrm>
          <a:prstGeom prst="rect">
            <a:avLst/>
          </a:prstGeom>
        </p:spPr>
      </p:pic>
      <p:cxnSp>
        <p:nvCxnSpPr>
          <p:cNvPr id="3" name="Google Shape;185;p8">
            <a:extLst>
              <a:ext uri="{FF2B5EF4-FFF2-40B4-BE49-F238E27FC236}">
                <a16:creationId xmlns:a16="http://schemas.microsoft.com/office/drawing/2014/main" id="{C9417827-C0E4-28F6-4CAE-F5DFE3FFA556}"/>
              </a:ext>
            </a:extLst>
          </p:cNvPr>
          <p:cNvCxnSpPr>
            <a:cxnSpLocks/>
          </p:cNvCxnSpPr>
          <p:nvPr/>
        </p:nvCxnSpPr>
        <p:spPr>
          <a:xfrm>
            <a:off x="237510" y="3843763"/>
            <a:ext cx="973776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F0CB4-327A-D429-FFCB-92F0A5B3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CAPTURA DE ARTÍCULOS</a:t>
            </a:r>
          </a:p>
        </p:txBody>
      </p:sp>
      <p:sp>
        <p:nvSpPr>
          <p:cNvPr id="4" name="Google Shape;220;p12">
            <a:extLst>
              <a:ext uri="{FF2B5EF4-FFF2-40B4-BE49-F238E27FC236}">
                <a16:creationId xmlns:a16="http://schemas.microsoft.com/office/drawing/2014/main" id="{4FDD0A09-9790-7292-D510-92B1012B9F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u="sng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Tener en cuenta  lo siguiente:</a:t>
            </a:r>
            <a:endParaRPr sz="1800" dirty="0"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 deberá realizar una requisición por etiqueta.</a:t>
            </a:r>
            <a:endParaRPr sz="1800" dirty="0"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No mezclar artículos, como papelería con equipo de c</a:t>
            </a:r>
            <a:r>
              <a:rPr lang="es-MX" sz="2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ó</a:t>
            </a:r>
            <a:r>
              <a:rPr lang="es-MX" sz="28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mputo.</a:t>
            </a:r>
            <a:endParaRPr sz="28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000"/>
              <a:buFont typeface="Arial"/>
              <a:buChar char="•"/>
            </a:pPr>
            <a:r>
              <a:rPr lang="es-MX" sz="2800" b="1" i="0" u="sng" strike="noStrike" cap="none" dirty="0">
                <a:solidFill>
                  <a:srgbClr val="1E4E79"/>
                </a:solidFill>
                <a:latin typeface="Avenir"/>
                <a:ea typeface="Avenir"/>
                <a:cs typeface="Avenir"/>
                <a:sym typeface="Avenir"/>
              </a:rPr>
              <a:t>Solo capturar una opción por art</a:t>
            </a:r>
            <a:r>
              <a:rPr lang="es-MX" sz="2800" b="1" u="sng" dirty="0">
                <a:solidFill>
                  <a:srgbClr val="1E4E79"/>
                </a:solidFill>
                <a:latin typeface="Avenir"/>
                <a:ea typeface="Avenir"/>
                <a:cs typeface="Avenir"/>
                <a:sym typeface="Avenir"/>
              </a:rPr>
              <a:t>í</a:t>
            </a:r>
            <a:r>
              <a:rPr lang="es-MX" sz="2800" b="1" i="0" u="sng" strike="noStrike" cap="none" dirty="0">
                <a:solidFill>
                  <a:srgbClr val="1E4E79"/>
                </a:solidFill>
                <a:latin typeface="Avenir"/>
                <a:ea typeface="Avenir"/>
                <a:cs typeface="Avenir"/>
                <a:sym typeface="Avenir"/>
              </a:rPr>
              <a:t>culo.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000"/>
              <a:buFont typeface="Arial"/>
              <a:buChar char="•"/>
            </a:pPr>
            <a:r>
              <a:rPr lang="es-ES" sz="3200" b="1" dirty="0">
                <a:sym typeface="Avenir"/>
              </a:rPr>
              <a:t>Guardar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41710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CAPTURA DE ARTÍCULOS</a:t>
            </a:r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body" idx="1"/>
          </p:nvPr>
        </p:nvSpPr>
        <p:spPr>
          <a:xfrm>
            <a:off x="838200" y="1293791"/>
            <a:ext cx="10515600" cy="60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dirty="0"/>
              <a:t>Al terminar la captura seleccionar la opción 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18524"/>
            <a:ext cx="1171575" cy="4381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r="1030" b="4691"/>
          <a:stretch/>
        </p:blipFill>
        <p:spPr>
          <a:xfrm>
            <a:off x="1056904" y="1838432"/>
            <a:ext cx="8166227" cy="41658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4171" y="1312010"/>
            <a:ext cx="1476375" cy="447675"/>
          </a:xfrm>
          <a:prstGeom prst="rect">
            <a:avLst/>
          </a:prstGeom>
        </p:spPr>
      </p:pic>
      <p:cxnSp>
        <p:nvCxnSpPr>
          <p:cNvPr id="2" name="Google Shape;229;p13">
            <a:extLst>
              <a:ext uri="{FF2B5EF4-FFF2-40B4-BE49-F238E27FC236}">
                <a16:creationId xmlns:a16="http://schemas.microsoft.com/office/drawing/2014/main" id="{F908E6CB-7C26-9231-05E8-8CCE810A1714}"/>
              </a:ext>
            </a:extLst>
          </p:cNvPr>
          <p:cNvCxnSpPr>
            <a:cxnSpLocks/>
          </p:cNvCxnSpPr>
          <p:nvPr/>
        </p:nvCxnSpPr>
        <p:spPr>
          <a:xfrm flipH="1">
            <a:off x="8122038" y="2295025"/>
            <a:ext cx="856293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" name="Google Shape;226;p13">
            <a:extLst>
              <a:ext uri="{FF2B5EF4-FFF2-40B4-BE49-F238E27FC236}">
                <a16:creationId xmlns:a16="http://schemas.microsoft.com/office/drawing/2014/main" id="{7848F22B-6CC2-CF9B-051C-84976B11B8D0}"/>
              </a:ext>
            </a:extLst>
          </p:cNvPr>
          <p:cNvSpPr txBox="1">
            <a:spLocks/>
          </p:cNvSpPr>
          <p:nvPr/>
        </p:nvSpPr>
        <p:spPr>
          <a:xfrm>
            <a:off x="7372559" y="1311199"/>
            <a:ext cx="4138551" cy="60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55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MX" dirty="0"/>
              <a:t>luego</a:t>
            </a:r>
          </a:p>
        </p:txBody>
      </p:sp>
      <p:cxnSp>
        <p:nvCxnSpPr>
          <p:cNvPr id="12" name="Google Shape;229;p13">
            <a:extLst>
              <a:ext uri="{FF2B5EF4-FFF2-40B4-BE49-F238E27FC236}">
                <a16:creationId xmlns:a16="http://schemas.microsoft.com/office/drawing/2014/main" id="{BA7B05FD-50C1-69D3-23B0-B42B90778F77}"/>
              </a:ext>
            </a:extLst>
          </p:cNvPr>
          <p:cNvCxnSpPr>
            <a:cxnSpLocks/>
          </p:cNvCxnSpPr>
          <p:nvPr/>
        </p:nvCxnSpPr>
        <p:spPr>
          <a:xfrm flipH="1">
            <a:off x="8122038" y="2600695"/>
            <a:ext cx="856293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2F15EEB-33FE-D8FE-5D35-2335D8EC5226}"/>
              </a:ext>
            </a:extLst>
          </p:cNvPr>
          <p:cNvSpPr txBox="1"/>
          <p:nvPr/>
        </p:nvSpPr>
        <p:spPr>
          <a:xfrm>
            <a:off x="7554270" y="3426913"/>
            <a:ext cx="61599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 imprime el comprobante en el icono </a:t>
            </a:r>
            <a:endParaRPr lang="es-MX" dirty="0"/>
          </a:p>
        </p:txBody>
      </p:sp>
      <p:cxnSp>
        <p:nvCxnSpPr>
          <p:cNvPr id="17" name="Google Shape;229;p13">
            <a:extLst>
              <a:ext uri="{FF2B5EF4-FFF2-40B4-BE49-F238E27FC236}">
                <a16:creationId xmlns:a16="http://schemas.microsoft.com/office/drawing/2014/main" id="{69B672A5-6032-8CE6-A5D0-CEE3BB672FBB}"/>
              </a:ext>
            </a:extLst>
          </p:cNvPr>
          <p:cNvCxnSpPr>
            <a:cxnSpLocks/>
          </p:cNvCxnSpPr>
          <p:nvPr/>
        </p:nvCxnSpPr>
        <p:spPr>
          <a:xfrm flipH="1">
            <a:off x="8127352" y="2899679"/>
            <a:ext cx="856293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FB5338F0-C667-64FF-90CB-517BEBE03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4137" y="3488729"/>
            <a:ext cx="1277368" cy="36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	ARCHIVOS</a:t>
            </a:r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body" idx="1"/>
          </p:nvPr>
        </p:nvSpPr>
        <p:spPr>
          <a:xfrm>
            <a:off x="632000" y="1410125"/>
            <a:ext cx="107193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dirty="0"/>
              <a:t>En el apartado ARCHIVOS se pueden adjuntar cualquier archivo relacionado con el artículo solicitado, cotizaciones, imágenes del producto, etc.</a:t>
            </a:r>
            <a:endParaRPr dirty="0"/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6124"/>
          <a:stretch/>
        </p:blipFill>
        <p:spPr>
          <a:xfrm>
            <a:off x="1530185" y="2126151"/>
            <a:ext cx="8629683" cy="3942139"/>
          </a:xfrm>
          <a:prstGeom prst="rect">
            <a:avLst/>
          </a:prstGeom>
        </p:spPr>
      </p:pic>
      <p:cxnSp>
        <p:nvCxnSpPr>
          <p:cNvPr id="2" name="Google Shape;237;p14">
            <a:extLst>
              <a:ext uri="{FF2B5EF4-FFF2-40B4-BE49-F238E27FC236}">
                <a16:creationId xmlns:a16="http://schemas.microsoft.com/office/drawing/2014/main" id="{8D5DD506-B268-4F5B-6906-CB78E99E824D}"/>
              </a:ext>
            </a:extLst>
          </p:cNvPr>
          <p:cNvCxnSpPr>
            <a:cxnSpLocks/>
          </p:cNvCxnSpPr>
          <p:nvPr/>
        </p:nvCxnSpPr>
        <p:spPr>
          <a:xfrm flipV="1">
            <a:off x="9132123" y="4714504"/>
            <a:ext cx="0" cy="451263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	ENVIAR</a:t>
            </a:r>
            <a:endParaRPr/>
          </a:p>
        </p:txBody>
      </p:sp>
      <p:sp>
        <p:nvSpPr>
          <p:cNvPr id="243" name="Google Shape;243;p15"/>
          <p:cNvSpPr txBox="1">
            <a:spLocks noGrp="1"/>
          </p:cNvSpPr>
          <p:nvPr>
            <p:ph type="body" idx="1"/>
          </p:nvPr>
        </p:nvSpPr>
        <p:spPr>
          <a:xfrm>
            <a:off x="401527" y="1802733"/>
            <a:ext cx="107217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dirty="0"/>
              <a:t>Al enviar la requisición aparece el mensaje REQUISICIÓN ENVIADA CON ÉXITO</a:t>
            </a:r>
            <a:endParaRPr dirty="0"/>
          </a:p>
        </p:txBody>
      </p:sp>
      <p:sp>
        <p:nvSpPr>
          <p:cNvPr id="245" name="Google Shape;245;p15"/>
          <p:cNvSpPr txBox="1"/>
          <p:nvPr/>
        </p:nvSpPr>
        <p:spPr>
          <a:xfrm>
            <a:off x="614252" y="2641407"/>
            <a:ext cx="981409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MX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El formato impreso de Requisición, así como el Oficio de Justificación deberá entregarse con firma </a:t>
            </a:r>
            <a:r>
              <a:rPr lang="es-MX" sz="2000" b="1" u="sng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AUTÓGRAFA</a:t>
            </a:r>
            <a:r>
              <a:rPr lang="es-MX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del Investigador a la Unidad de Adquisiciones, con la Lic. Lupita Hernández, en un horario de 9am – 2pm.</a:t>
            </a:r>
            <a:endParaRPr sz="20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57105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 sz="2400" dirty="0"/>
              <a:t>     FORMATO DE REQUISICION</a:t>
            </a:r>
            <a:endParaRPr sz="2400" dirty="0"/>
          </a:p>
        </p:txBody>
      </p:sp>
      <p:sp>
        <p:nvSpPr>
          <p:cNvPr id="254" name="Google Shape;254;p16"/>
          <p:cNvSpPr txBox="1"/>
          <p:nvPr/>
        </p:nvSpPr>
        <p:spPr>
          <a:xfrm>
            <a:off x="9335193" y="4048298"/>
            <a:ext cx="2651760" cy="707886"/>
          </a:xfrm>
          <a:prstGeom prst="rect">
            <a:avLst/>
          </a:prstGeom>
          <a:noFill/>
          <a:ln w="9525" cap="flat" cmpd="sng">
            <a:solidFill>
              <a:srgbClr val="9713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Firma </a:t>
            </a:r>
            <a:r>
              <a:rPr lang="es-MX" sz="20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AUTÓGRAFA </a:t>
            </a:r>
            <a:r>
              <a:rPr lang="es-MX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del investigador </a:t>
            </a:r>
            <a:endParaRPr sz="20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1898" t="11693" r="32303" b="8264"/>
          <a:stretch/>
        </p:blipFill>
        <p:spPr>
          <a:xfrm>
            <a:off x="4833531" y="545122"/>
            <a:ext cx="4501662" cy="5430831"/>
          </a:xfrm>
          <a:prstGeom prst="rect">
            <a:avLst/>
          </a:prstGeom>
        </p:spPr>
      </p:pic>
      <p:cxnSp>
        <p:nvCxnSpPr>
          <p:cNvPr id="4" name="Google Shape;255;p16">
            <a:extLst>
              <a:ext uri="{FF2B5EF4-FFF2-40B4-BE49-F238E27FC236}">
                <a16:creationId xmlns:a16="http://schemas.microsoft.com/office/drawing/2014/main" id="{36D0E520-C4EA-572B-1873-33EB1ED85C68}"/>
              </a:ext>
            </a:extLst>
          </p:cNvPr>
          <p:cNvCxnSpPr>
            <a:cxnSpLocks/>
          </p:cNvCxnSpPr>
          <p:nvPr/>
        </p:nvCxnSpPr>
        <p:spPr>
          <a:xfrm flipH="1">
            <a:off x="9178901" y="4756184"/>
            <a:ext cx="896125" cy="813978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	CONTACTO</a:t>
            </a:r>
            <a:endParaRPr/>
          </a:p>
        </p:txBody>
      </p:sp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838200" y="972589"/>
            <a:ext cx="10515600" cy="516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dirty="0"/>
              <a:t>Coordinación de Investigación</a:t>
            </a:r>
            <a:endParaRPr dirty="0"/>
          </a:p>
          <a:p>
            <a:pPr marL="1600200" lvl="3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dirty="0"/>
              <a:t>Dra. Ana Cecilia Godínez López </a:t>
            </a:r>
            <a:r>
              <a:rPr lang="es-MX" u="sng" dirty="0">
                <a:solidFill>
                  <a:schemeClr val="hlink"/>
                </a:solidFill>
                <a:hlinkClick r:id="rId3"/>
              </a:rPr>
              <a:t>coordinvestigacion@cucea.udg.mx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s-MX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dirty="0"/>
              <a:t>Unidad de Adquisiciones</a:t>
            </a:r>
            <a:endParaRPr dirty="0"/>
          </a:p>
          <a:p>
            <a:pPr marL="1600200" lvl="3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dirty="0"/>
              <a:t>Lic. María Guadalupe Hernández Navarro</a:t>
            </a:r>
          </a:p>
          <a:p>
            <a:pPr marL="1371600" lvl="3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 dirty="0"/>
              <a:t> </a:t>
            </a:r>
            <a:r>
              <a:rPr lang="es-MX" u="sng" dirty="0">
                <a:solidFill>
                  <a:schemeClr val="hlink"/>
                </a:solidFill>
                <a:hlinkClick r:id="rId4"/>
              </a:rPr>
              <a:t>adquisiciones.suministros@cucea.udg.mx</a:t>
            </a:r>
            <a:endParaRPr dirty="0"/>
          </a:p>
          <a:p>
            <a:pPr marL="228600" lvl="0" indent="-101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dirty="0"/>
              <a:t>Coordinación de Finanzas:</a:t>
            </a:r>
            <a:endParaRPr dirty="0"/>
          </a:p>
          <a:p>
            <a:pPr marL="1600200" lvl="3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dirty="0"/>
              <a:t>Lic. Eva </a:t>
            </a:r>
            <a:r>
              <a:rPr lang="es-MX" dirty="0" err="1"/>
              <a:t>Hipolito</a:t>
            </a:r>
            <a:r>
              <a:rPr lang="es-MX" dirty="0"/>
              <a:t> Rocha </a:t>
            </a:r>
            <a:r>
              <a:rPr lang="es-MX" u="sng" dirty="0">
                <a:solidFill>
                  <a:schemeClr val="hlink"/>
                </a:solidFill>
                <a:hlinkClick r:id="rId5"/>
              </a:rPr>
              <a:t>evahr@cucea.udg.mx</a:t>
            </a:r>
            <a:endParaRPr dirty="0"/>
          </a:p>
          <a:p>
            <a:pPr marL="1600200" lvl="3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dirty="0"/>
              <a:t>Lic. María del Refugio Ramírez </a:t>
            </a:r>
            <a:r>
              <a:rPr lang="es-MX" u="sng" dirty="0">
                <a:solidFill>
                  <a:schemeClr val="hlink"/>
                </a:solidFill>
                <a:hlinkClick r:id="rId6"/>
              </a:rPr>
              <a:t>mramirez@cucea.udg.mx</a:t>
            </a:r>
            <a:endParaRPr dirty="0"/>
          </a:p>
          <a:p>
            <a:pPr marL="1371600" lvl="3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277035" y="2492188"/>
            <a:ext cx="1111624" cy="107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	INGRESO</a:t>
            </a:r>
            <a:endParaRPr/>
          </a:p>
        </p:txBody>
      </p:sp>
      <p:sp>
        <p:nvSpPr>
          <p:cNvPr id="139" name="Google Shape;139;p2"/>
          <p:cNvSpPr txBox="1"/>
          <p:nvPr/>
        </p:nvSpPr>
        <p:spPr>
          <a:xfrm>
            <a:off x="1991454" y="1409219"/>
            <a:ext cx="79543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El acceso será mediante la página </a:t>
            </a:r>
            <a:r>
              <a:rPr lang="es-MX" sz="2400" b="0" i="0" u="sng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http://sigi.cucea.udg.mx</a:t>
            </a:r>
            <a:endParaRPr sz="24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r="1773" b="4169"/>
          <a:stretch/>
        </p:blipFill>
        <p:spPr>
          <a:xfrm>
            <a:off x="664678" y="2220686"/>
            <a:ext cx="10639816" cy="4458787"/>
          </a:xfrm>
          <a:prstGeom prst="rect">
            <a:avLst/>
          </a:prstGeom>
        </p:spPr>
      </p:pic>
      <p:cxnSp>
        <p:nvCxnSpPr>
          <p:cNvPr id="5" name="Google Shape;162;p5">
            <a:extLst>
              <a:ext uri="{FF2B5EF4-FFF2-40B4-BE49-F238E27FC236}">
                <a16:creationId xmlns:a16="http://schemas.microsoft.com/office/drawing/2014/main" id="{B4B30123-E3C0-6640-9DB9-4C62CBC42A03}"/>
              </a:ext>
            </a:extLst>
          </p:cNvPr>
          <p:cNvCxnSpPr>
            <a:cxnSpLocks/>
          </p:cNvCxnSpPr>
          <p:nvPr/>
        </p:nvCxnSpPr>
        <p:spPr>
          <a:xfrm>
            <a:off x="2553195" y="3530278"/>
            <a:ext cx="1128156" cy="519208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" name="Google Shape;139;p2">
            <a:extLst>
              <a:ext uri="{FF2B5EF4-FFF2-40B4-BE49-F238E27FC236}">
                <a16:creationId xmlns:a16="http://schemas.microsoft.com/office/drawing/2014/main" id="{C81C2C46-3BFC-47E7-383D-2C4EE3640652}"/>
              </a:ext>
            </a:extLst>
          </p:cNvPr>
          <p:cNvSpPr txBox="1"/>
          <p:nvPr/>
        </p:nvSpPr>
        <p:spPr>
          <a:xfrm>
            <a:off x="2404578" y="3125129"/>
            <a:ext cx="46023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Dar click en el botón para recuperar contraseña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	FIN</a:t>
            </a:r>
            <a:endParaRPr/>
          </a:p>
        </p:txBody>
      </p:sp>
      <p:sp>
        <p:nvSpPr>
          <p:cNvPr id="273" name="Google Shape;273;p19"/>
          <p:cNvSpPr txBox="1"/>
          <p:nvPr/>
        </p:nvSpPr>
        <p:spPr>
          <a:xfrm>
            <a:off x="1030778" y="2003367"/>
            <a:ext cx="9908771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5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Gracias por su atención</a:t>
            </a:r>
            <a:endParaRPr sz="85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	INGRESO</a:t>
            </a:r>
            <a:endParaRPr/>
          </a:p>
        </p:txBody>
      </p:sp>
      <p:sp>
        <p:nvSpPr>
          <p:cNvPr id="139" name="Google Shape;139;p2"/>
          <p:cNvSpPr txBox="1"/>
          <p:nvPr/>
        </p:nvSpPr>
        <p:spPr>
          <a:xfrm>
            <a:off x="1114755" y="1643994"/>
            <a:ext cx="795439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Ingresar su correo institucional y dar click en el botón enviar enlace.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" name="Google Shape;162;p5"/>
          <p:cNvCxnSpPr/>
          <p:nvPr/>
        </p:nvCxnSpPr>
        <p:spPr>
          <a:xfrm>
            <a:off x="3562272" y="4114530"/>
            <a:ext cx="1443857" cy="10871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5575" t="20434" r="24856" b="18531"/>
          <a:stretch/>
        </p:blipFill>
        <p:spPr>
          <a:xfrm>
            <a:off x="5091952" y="2711261"/>
            <a:ext cx="3092824" cy="21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6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/>
              <a:t>	INGRESO</a:t>
            </a:r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body" idx="1"/>
          </p:nvPr>
        </p:nvSpPr>
        <p:spPr>
          <a:xfrm>
            <a:off x="1051264" y="1310061"/>
            <a:ext cx="105156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r>
              <a:rPr lang="es-MX" dirty="0"/>
              <a:t>Capturar su código y contraseña (proporcionada mediante correo electrónico)</a:t>
            </a:r>
          </a:p>
          <a:p>
            <a:pPr fontAlgn="base"/>
            <a:r>
              <a:rPr lang="es-MX" dirty="0"/>
              <a:t>Los investigadores que tenían contraseña el año pasado, pueden ingresarla.</a:t>
            </a:r>
          </a:p>
          <a:p>
            <a:pPr marL="228600" lvl="0" indent="-101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038" t="-6024" r="9176" b="6024"/>
          <a:stretch/>
        </p:blipFill>
        <p:spPr>
          <a:xfrm>
            <a:off x="2206869" y="2022396"/>
            <a:ext cx="6805246" cy="3648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 dirty="0"/>
              <a:t>	REQUISICIONES</a:t>
            </a:r>
            <a:endParaRPr dirty="0"/>
          </a:p>
        </p:txBody>
      </p:sp>
      <p:sp>
        <p:nvSpPr>
          <p:cNvPr id="152" name="Google Shape;152;p4"/>
          <p:cNvSpPr txBox="1">
            <a:spLocks noGrp="1"/>
          </p:cNvSpPr>
          <p:nvPr>
            <p:ph type="body" idx="1"/>
          </p:nvPr>
        </p:nvSpPr>
        <p:spPr>
          <a:xfrm>
            <a:off x="838201" y="1547867"/>
            <a:ext cx="105156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/>
              <a:t>Después de ingresar se desplegará del lado izquierdo un menú con las diferentes opciones</a:t>
            </a:r>
            <a:endParaRPr/>
          </a:p>
          <a:p>
            <a:pPr marL="228600" lvl="0" indent="-101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7388" r="909" b="3098"/>
          <a:stretch/>
        </p:blipFill>
        <p:spPr>
          <a:xfrm>
            <a:off x="1531917" y="2030884"/>
            <a:ext cx="9690263" cy="4772122"/>
          </a:xfrm>
          <a:prstGeom prst="rect">
            <a:avLst/>
          </a:prstGeom>
        </p:spPr>
      </p:pic>
      <p:cxnSp>
        <p:nvCxnSpPr>
          <p:cNvPr id="2" name="Google Shape;162;p5">
            <a:extLst>
              <a:ext uri="{FF2B5EF4-FFF2-40B4-BE49-F238E27FC236}">
                <a16:creationId xmlns:a16="http://schemas.microsoft.com/office/drawing/2014/main" id="{3BD41934-171C-6F67-2D34-566839192A67}"/>
              </a:ext>
            </a:extLst>
          </p:cNvPr>
          <p:cNvCxnSpPr>
            <a:cxnSpLocks/>
          </p:cNvCxnSpPr>
          <p:nvPr/>
        </p:nvCxnSpPr>
        <p:spPr>
          <a:xfrm flipV="1">
            <a:off x="629392" y="2909455"/>
            <a:ext cx="902525" cy="676893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" name="Google Shape;159;p5">
            <a:extLst>
              <a:ext uri="{FF2B5EF4-FFF2-40B4-BE49-F238E27FC236}">
                <a16:creationId xmlns:a16="http://schemas.microsoft.com/office/drawing/2014/main" id="{35C8B010-C0E8-361A-C811-88D727EF504F}"/>
              </a:ext>
            </a:extLst>
          </p:cNvPr>
          <p:cNvSpPr txBox="1">
            <a:spLocks/>
          </p:cNvSpPr>
          <p:nvPr/>
        </p:nvSpPr>
        <p:spPr>
          <a:xfrm>
            <a:off x="31622" y="3247901"/>
            <a:ext cx="2269562" cy="123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55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101600">
              <a:spcBef>
                <a:spcPts val="0"/>
              </a:spcBef>
              <a:buFont typeface="Arial"/>
              <a:buNone/>
            </a:pPr>
            <a:endParaRPr lang="es-MX" dirty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es-MX" dirty="0">
                <a:solidFill>
                  <a:srgbClr val="000000"/>
                </a:solidFill>
              </a:rPr>
              <a:t>Ingresar al menú 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es-MX" b="1" dirty="0">
                <a:solidFill>
                  <a:srgbClr val="000000"/>
                </a:solidFill>
              </a:rPr>
              <a:t>Requisiciones</a:t>
            </a:r>
            <a:r>
              <a:rPr lang="es-MX" dirty="0">
                <a:solidFill>
                  <a:srgbClr val="000000"/>
                </a:solidFill>
              </a:rPr>
              <a:t> </a:t>
            </a:r>
            <a:endParaRPr lang="es-MX" b="1" dirty="0"/>
          </a:p>
          <a:p>
            <a:pPr marL="228600" indent="-101600">
              <a:buFont typeface="Arial"/>
              <a:buNone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>
            <a:spLocks noGrp="1"/>
          </p:cNvSpPr>
          <p:nvPr>
            <p:ph type="title"/>
          </p:nvPr>
        </p:nvSpPr>
        <p:spPr>
          <a:xfrm>
            <a:off x="0" y="54996"/>
            <a:ext cx="4602368" cy="9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 dirty="0"/>
              <a:t>REQUISICIONES</a:t>
            </a:r>
            <a:br>
              <a:rPr lang="es-MX" dirty="0"/>
            </a:br>
            <a:r>
              <a:rPr lang="es-MX" dirty="0"/>
              <a:t>CREAR NUEVA</a:t>
            </a:r>
            <a:endParaRPr dirty="0"/>
          </a:p>
        </p:txBody>
      </p:sp>
      <p:sp>
        <p:nvSpPr>
          <p:cNvPr id="159" name="Google Shape;159;p5"/>
          <p:cNvSpPr txBox="1">
            <a:spLocks noGrp="1"/>
          </p:cNvSpPr>
          <p:nvPr>
            <p:ph type="body" idx="1"/>
          </p:nvPr>
        </p:nvSpPr>
        <p:spPr>
          <a:xfrm>
            <a:off x="314418" y="1674344"/>
            <a:ext cx="3494102" cy="244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s-MX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Seleccionar la opción </a:t>
            </a:r>
            <a:r>
              <a:rPr lang="es-MX" b="1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crear </a:t>
            </a:r>
            <a:r>
              <a:rPr lang="es-MX" b="1" dirty="0">
                <a:solidFill>
                  <a:srgbClr val="000000"/>
                </a:solidFill>
              </a:rPr>
              <a:t>Requisición</a:t>
            </a:r>
            <a:endParaRPr dirty="0"/>
          </a:p>
          <a:p>
            <a:pPr marL="228600" lvl="0" indent="-101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s-MX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Llenar los campos de acuerdo a la compra 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62" name="Google Shape;162;p5"/>
          <p:cNvCxnSpPr>
            <a:cxnSpLocks/>
          </p:cNvCxnSpPr>
          <p:nvPr/>
        </p:nvCxnSpPr>
        <p:spPr>
          <a:xfrm>
            <a:off x="3808520" y="2078182"/>
            <a:ext cx="2287480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8390" r="84881" b="6441"/>
          <a:stretch/>
        </p:blipFill>
        <p:spPr>
          <a:xfrm>
            <a:off x="6266610" y="415636"/>
            <a:ext cx="2802577" cy="5616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 dirty="0"/>
              <a:t>DATOS GENERALES</a:t>
            </a:r>
            <a:br>
              <a:rPr lang="es-MX" dirty="0"/>
            </a:br>
            <a:r>
              <a:rPr lang="es-MX" dirty="0"/>
              <a:t>PROYECTO P3e</a:t>
            </a:r>
            <a:endParaRPr dirty="0"/>
          </a:p>
        </p:txBody>
      </p:sp>
      <p:sp>
        <p:nvSpPr>
          <p:cNvPr id="169" name="Google Shape;169;p6"/>
          <p:cNvSpPr txBox="1"/>
          <p:nvPr/>
        </p:nvSpPr>
        <p:spPr>
          <a:xfrm>
            <a:off x="712664" y="3012444"/>
            <a:ext cx="46962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Etiqueta:</a:t>
            </a:r>
            <a:r>
              <a:rPr lang="es-MX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breve descripción de la compra</a:t>
            </a:r>
            <a:endParaRPr lang="es-MX" dirty="0">
              <a:ea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u="sng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(Consultar Anexo de Etiquetas diapositiva 8)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42304" b="5579"/>
          <a:stretch/>
        </p:blipFill>
        <p:spPr>
          <a:xfrm>
            <a:off x="5355771" y="736266"/>
            <a:ext cx="5564276" cy="5070763"/>
          </a:xfrm>
          <a:prstGeom prst="rect">
            <a:avLst/>
          </a:prstGeom>
        </p:spPr>
      </p:pic>
      <p:cxnSp>
        <p:nvCxnSpPr>
          <p:cNvPr id="6" name="Google Shape;170;p6">
            <a:extLst>
              <a:ext uri="{FF2B5EF4-FFF2-40B4-BE49-F238E27FC236}">
                <a16:creationId xmlns:a16="http://schemas.microsoft.com/office/drawing/2014/main" id="{6E026592-61B0-A33B-6397-7DD2511D0E9D}"/>
              </a:ext>
            </a:extLst>
          </p:cNvPr>
          <p:cNvCxnSpPr>
            <a:cxnSpLocks/>
          </p:cNvCxnSpPr>
          <p:nvPr/>
        </p:nvCxnSpPr>
        <p:spPr>
          <a:xfrm flipV="1">
            <a:off x="5032690" y="3320272"/>
            <a:ext cx="1731195" cy="108728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" name="Google Shape;170;p6">
            <a:extLst>
              <a:ext uri="{FF2B5EF4-FFF2-40B4-BE49-F238E27FC236}">
                <a16:creationId xmlns:a16="http://schemas.microsoft.com/office/drawing/2014/main" id="{990C8C6A-BB84-F8D8-CC4E-3A2E0BE884F1}"/>
              </a:ext>
            </a:extLst>
          </p:cNvPr>
          <p:cNvCxnSpPr>
            <a:cxnSpLocks/>
          </p:cNvCxnSpPr>
          <p:nvPr/>
        </p:nvCxnSpPr>
        <p:spPr>
          <a:xfrm>
            <a:off x="5276995" y="2477954"/>
            <a:ext cx="1486890" cy="388844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20CA77E5-E318-00C9-55F3-6FCAF7404665}"/>
              </a:ext>
            </a:extLst>
          </p:cNvPr>
          <p:cNvSpPr txBox="1"/>
          <p:nvPr/>
        </p:nvSpPr>
        <p:spPr>
          <a:xfrm>
            <a:off x="712664" y="1996492"/>
            <a:ext cx="4696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Dependencia de aplicación del gasto:</a:t>
            </a:r>
            <a:r>
              <a:rPr lang="es-MX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Departamento de adscripción</a:t>
            </a:r>
            <a:endParaRPr lang="es-MX" sz="1600" b="1" u="sng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 sz="2400" dirty="0"/>
              <a:t>ANEXO DE ETIQUETAS</a:t>
            </a:r>
            <a:endParaRPr dirty="0"/>
          </a:p>
        </p:txBody>
      </p:sp>
      <p:sp>
        <p:nvSpPr>
          <p:cNvPr id="177" name="Google Shape;177;p7"/>
          <p:cNvSpPr txBox="1">
            <a:spLocks noGrp="1"/>
          </p:cNvSpPr>
          <p:nvPr>
            <p:ph type="body" idx="1"/>
          </p:nvPr>
        </p:nvSpPr>
        <p:spPr>
          <a:xfrm>
            <a:off x="1006875" y="1646897"/>
            <a:ext cx="93801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MX" b="1"/>
              <a:t>Materiales de Oficina </a:t>
            </a:r>
            <a:r>
              <a:rPr lang="es-MX"/>
              <a:t>(papelería)</a:t>
            </a:r>
            <a:endParaRPr/>
          </a:p>
          <a:p>
            <a:pPr marL="2286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MX" b="1"/>
              <a:t>Consumibles</a:t>
            </a:r>
            <a:r>
              <a:rPr lang="es-MX"/>
              <a:t> (Tóner, Memorias USB, Cables)</a:t>
            </a:r>
            <a:endParaRPr/>
          </a:p>
          <a:p>
            <a:pPr marL="2286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MX" b="1"/>
              <a:t>Equipo de Computo </a:t>
            </a:r>
            <a:r>
              <a:rPr lang="es-MX"/>
              <a:t>(CPU, Computadora Portátil)</a:t>
            </a:r>
            <a:endParaRPr/>
          </a:p>
          <a:p>
            <a:pPr marL="2286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MX" b="1"/>
              <a:t>Equipo Fotográfico </a:t>
            </a:r>
            <a:r>
              <a:rPr lang="es-MX"/>
              <a:t>(Cámaras Fotográficas)</a:t>
            </a:r>
            <a:endParaRPr/>
          </a:p>
          <a:p>
            <a:pPr marL="2286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MX" b="1"/>
              <a:t>Servicio Editorial (Título del libro) </a:t>
            </a:r>
            <a:r>
              <a:rPr lang="es-MX"/>
              <a:t>(diseño, edición, maquetación, impresión y acabado)</a:t>
            </a:r>
            <a:endParaRPr/>
          </a:p>
          <a:p>
            <a:pPr marL="2286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MX" b="1"/>
              <a:t>Mobiliario</a:t>
            </a:r>
            <a:r>
              <a:rPr lang="es-MX"/>
              <a:t> (Sillas, escritorios, archiveros, mesas, gabinetes)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>
            <a:spLocks noGrp="1"/>
          </p:cNvSpPr>
          <p:nvPr>
            <p:ph type="title"/>
          </p:nvPr>
        </p:nvSpPr>
        <p:spPr>
          <a:xfrm>
            <a:off x="0" y="54995"/>
            <a:ext cx="46023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-MX" dirty="0"/>
              <a:t>	DATOS GENERALES</a:t>
            </a:r>
            <a:endParaRPr dirty="0"/>
          </a:p>
        </p:txBody>
      </p:sp>
      <p:sp>
        <p:nvSpPr>
          <p:cNvPr id="184" name="Google Shape;184;p8"/>
          <p:cNvSpPr txBox="1"/>
          <p:nvPr/>
        </p:nvSpPr>
        <p:spPr>
          <a:xfrm>
            <a:off x="1537455" y="3145159"/>
            <a:ext cx="393706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Lugar de entrega:</a:t>
            </a:r>
            <a:r>
              <a:rPr lang="es-MX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Unidad de Adquisiciones y Suministros</a:t>
            </a:r>
            <a:endParaRPr dirty="0"/>
          </a:p>
        </p:txBody>
      </p:sp>
      <p:cxnSp>
        <p:nvCxnSpPr>
          <p:cNvPr id="185" name="Google Shape;185;p8"/>
          <p:cNvCxnSpPr>
            <a:cxnSpLocks/>
          </p:cNvCxnSpPr>
          <p:nvPr/>
        </p:nvCxnSpPr>
        <p:spPr>
          <a:xfrm>
            <a:off x="5260769" y="3684046"/>
            <a:ext cx="1852550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r="42304" b="5579"/>
          <a:stretch/>
        </p:blipFill>
        <p:spPr>
          <a:xfrm>
            <a:off x="7247729" y="865465"/>
            <a:ext cx="3672317" cy="4559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539</Words>
  <Application>Microsoft Macintosh PowerPoint</Application>
  <PresentationFormat>Panorámica</PresentationFormat>
  <Paragraphs>77</Paragraphs>
  <Slides>20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Avenir</vt:lpstr>
      <vt:lpstr>Calibri</vt:lpstr>
      <vt:lpstr>Noto Sans Symbols</vt:lpstr>
      <vt:lpstr>Tema de Office</vt:lpstr>
      <vt:lpstr>Guía de captura SIGI - Sistema Integral de Gestión de la Información  </vt:lpstr>
      <vt:lpstr> INGRESO</vt:lpstr>
      <vt:lpstr> INGRESO</vt:lpstr>
      <vt:lpstr> INGRESO</vt:lpstr>
      <vt:lpstr> REQUISICIONES</vt:lpstr>
      <vt:lpstr>REQUISICIONES CREAR NUEVA</vt:lpstr>
      <vt:lpstr>DATOS GENERALES PROYECTO P3e</vt:lpstr>
      <vt:lpstr>ANEXO DE ETIQUETAS</vt:lpstr>
      <vt:lpstr> DATOS GENERALES</vt:lpstr>
      <vt:lpstr> DATOS GENERALES</vt:lpstr>
      <vt:lpstr> DATOS GENERALES</vt:lpstr>
      <vt:lpstr>AGREGAR ARTÍCULOS</vt:lpstr>
      <vt:lpstr>CAPTURA DE ARTÍCULOS</vt:lpstr>
      <vt:lpstr>CAPTURA DE ARTÍCULOS</vt:lpstr>
      <vt:lpstr>CAPTURA DE ARTÍCULOS</vt:lpstr>
      <vt:lpstr> ARCHIVOS</vt:lpstr>
      <vt:lpstr> ENVIAR</vt:lpstr>
      <vt:lpstr>     FORMATO DE REQUISICION</vt:lpstr>
      <vt:lpstr> CONTACTO</vt:lpstr>
      <vt:lpstr> 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Procedimientos SIGI Sistema Integral de Gestión de la Información</dc:title>
  <dc:creator>Coordinacion</dc:creator>
  <cp:lastModifiedBy>Usuario</cp:lastModifiedBy>
  <cp:revision>46</cp:revision>
  <dcterms:created xsi:type="dcterms:W3CDTF">2021-06-28T16:56:05Z</dcterms:created>
  <dcterms:modified xsi:type="dcterms:W3CDTF">2024-04-26T22:23:38Z</dcterms:modified>
</cp:coreProperties>
</file>