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66FF99"/>
    <a:srgbClr val="FF0000"/>
    <a:srgbClr val="DA1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A9CB3-1B04-4BA8-A1DB-DE73F9606EA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622F7E5-BEA3-469F-AA84-63F57A0C3E77}">
      <dgm:prSet phldrT="[Texto]" custT="1"/>
      <dgm:spPr/>
      <dgm:t>
        <a:bodyPr/>
        <a:lstStyle/>
        <a:p>
          <a:pPr algn="l"/>
          <a:r>
            <a:rPr lang="es-MX" sz="3200" b="1" dirty="0" smtClean="0"/>
            <a:t>AUTOEVALUACION</a:t>
          </a:r>
          <a:endParaRPr lang="es-MX" sz="3200" b="1" dirty="0"/>
        </a:p>
      </dgm:t>
    </dgm:pt>
    <dgm:pt modelId="{4F04D262-C705-4D2B-BE39-3B28A37364AD}" type="parTrans" cxnId="{AE91523B-892E-4AC2-9084-A6520D327410}">
      <dgm:prSet/>
      <dgm:spPr/>
      <dgm:t>
        <a:bodyPr/>
        <a:lstStyle/>
        <a:p>
          <a:endParaRPr lang="es-MX"/>
        </a:p>
      </dgm:t>
    </dgm:pt>
    <dgm:pt modelId="{DB83C24F-92BC-4E5B-B9B0-3D06B216F7F2}" type="sibTrans" cxnId="{AE91523B-892E-4AC2-9084-A6520D327410}">
      <dgm:prSet/>
      <dgm:spPr>
        <a:noFill/>
        <a:ln>
          <a:noFill/>
        </a:ln>
      </dgm:spPr>
      <dgm:t>
        <a:bodyPr/>
        <a:lstStyle/>
        <a:p>
          <a:endParaRPr lang="es-MX"/>
        </a:p>
      </dgm:t>
    </dgm:pt>
    <dgm:pt modelId="{C975172F-8BA5-44B2-9BE4-7880CC2AD315}">
      <dgm:prSet phldrT="[Texto]"/>
      <dgm:spPr>
        <a:solidFill>
          <a:schemeClr val="tx1"/>
        </a:solidFill>
      </dgm:spPr>
      <dgm:t>
        <a:bodyPr/>
        <a:lstStyle/>
        <a:p>
          <a:r>
            <a:rPr lang="es-MX" dirty="0" smtClean="0"/>
            <a:t>I</a:t>
          </a:r>
          <a:endParaRPr lang="es-MX" dirty="0"/>
        </a:p>
      </dgm:t>
    </dgm:pt>
    <dgm:pt modelId="{AE30EE9B-0618-4CAE-9E8C-2089CBBCBF4E}" type="parTrans" cxnId="{69D56FE2-A1AD-4E6C-91E4-AE4EA4C063E1}">
      <dgm:prSet/>
      <dgm:spPr/>
      <dgm:t>
        <a:bodyPr/>
        <a:lstStyle/>
        <a:p>
          <a:endParaRPr lang="es-MX"/>
        </a:p>
      </dgm:t>
    </dgm:pt>
    <dgm:pt modelId="{FB2F44F9-278A-4E70-87DE-BB276F45B2EE}" type="sibTrans" cxnId="{69D56FE2-A1AD-4E6C-91E4-AE4EA4C063E1}">
      <dgm:prSet/>
      <dgm:spPr/>
      <dgm:t>
        <a:bodyPr/>
        <a:lstStyle/>
        <a:p>
          <a:endParaRPr lang="es-MX"/>
        </a:p>
      </dgm:t>
    </dgm:pt>
    <dgm:pt modelId="{F1815D3C-A8EE-4DBF-BFCC-2D2E38346E46}" type="pres">
      <dgm:prSet presAssocID="{5C4A9CB3-1B04-4BA8-A1DB-DE73F9606E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56815FC-55AD-44B3-959C-41809398607E}" type="pres">
      <dgm:prSet presAssocID="{5C4A9CB3-1B04-4BA8-A1DB-DE73F9606EAB}" presName="dummyMaxCanvas" presStyleCnt="0">
        <dgm:presLayoutVars/>
      </dgm:prSet>
      <dgm:spPr/>
    </dgm:pt>
    <dgm:pt modelId="{91B6AF04-4F7C-4B69-AEC8-306A6FB4888B}" type="pres">
      <dgm:prSet presAssocID="{5C4A9CB3-1B04-4BA8-A1DB-DE73F9606EAB}" presName="TwoNodes_1" presStyleLbl="node1" presStyleIdx="0" presStyleCnt="2" custScaleX="92161" custScaleY="33332" custLinFactNeighborX="-12353" custLinFactNeighborY="-444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3C0F35-DA6A-48D4-984C-0F8C05688C1C}" type="pres">
      <dgm:prSet presAssocID="{5C4A9CB3-1B04-4BA8-A1DB-DE73F9606EAB}" presName="TwoNodes_2" presStyleLbl="node1" presStyleIdx="1" presStyleCnt="2" custScaleX="48234" custScaleY="38162" custLinFactNeighborX="-41323" custLinFactNeighborY="350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86C9C2-DE23-4E5E-AF48-01385EBB5E60}" type="pres">
      <dgm:prSet presAssocID="{5C4A9CB3-1B04-4BA8-A1DB-DE73F9606EAB}" presName="TwoConn_1-2" presStyleLbl="fgAccFollowNode1" presStyleIdx="0" presStyleCnt="1" custScaleX="62234" custScaleY="67822" custLinFactY="-37029" custLinFactNeighborX="80479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1F1B60-13B3-42BB-8019-8469D79D9F52}" type="pres">
      <dgm:prSet presAssocID="{5C4A9CB3-1B04-4BA8-A1DB-DE73F9606EA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BDA184-8558-42D6-9F39-787E017FAB6A}" type="pres">
      <dgm:prSet presAssocID="{5C4A9CB3-1B04-4BA8-A1DB-DE73F9606EA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9B7E456-22B0-41F3-9D48-A5BDDDD029AB}" type="presOf" srcId="{C975172F-8BA5-44B2-9BE4-7880CC2AD315}" destId="{D9BDA184-8558-42D6-9F39-787E017FAB6A}" srcOrd="1" destOrd="0" presId="urn:microsoft.com/office/officeart/2005/8/layout/vProcess5"/>
    <dgm:cxn modelId="{DA53E027-532F-4123-807E-88FEE8228C4E}" type="presOf" srcId="{5C4A9CB3-1B04-4BA8-A1DB-DE73F9606EAB}" destId="{F1815D3C-A8EE-4DBF-BFCC-2D2E38346E46}" srcOrd="0" destOrd="0" presId="urn:microsoft.com/office/officeart/2005/8/layout/vProcess5"/>
    <dgm:cxn modelId="{83BC7D6E-5495-495A-A043-2EF1C341BBC5}" type="presOf" srcId="{DB83C24F-92BC-4E5B-B9B0-3D06B216F7F2}" destId="{5986C9C2-DE23-4E5E-AF48-01385EBB5E60}" srcOrd="0" destOrd="0" presId="urn:microsoft.com/office/officeart/2005/8/layout/vProcess5"/>
    <dgm:cxn modelId="{69D56FE2-A1AD-4E6C-91E4-AE4EA4C063E1}" srcId="{5C4A9CB3-1B04-4BA8-A1DB-DE73F9606EAB}" destId="{C975172F-8BA5-44B2-9BE4-7880CC2AD315}" srcOrd="1" destOrd="0" parTransId="{AE30EE9B-0618-4CAE-9E8C-2089CBBCBF4E}" sibTransId="{FB2F44F9-278A-4E70-87DE-BB276F45B2EE}"/>
    <dgm:cxn modelId="{B13F474B-13E0-4FF2-9E36-AD51020A443F}" type="presOf" srcId="{8622F7E5-BEA3-469F-AA84-63F57A0C3E77}" destId="{91B6AF04-4F7C-4B69-AEC8-306A6FB4888B}" srcOrd="0" destOrd="0" presId="urn:microsoft.com/office/officeart/2005/8/layout/vProcess5"/>
    <dgm:cxn modelId="{C4AF5819-F5E1-4BF0-9111-12B6D7F947F0}" type="presOf" srcId="{8622F7E5-BEA3-469F-AA84-63F57A0C3E77}" destId="{111F1B60-13B3-42BB-8019-8469D79D9F52}" srcOrd="1" destOrd="0" presId="urn:microsoft.com/office/officeart/2005/8/layout/vProcess5"/>
    <dgm:cxn modelId="{A62E9FEB-F2E3-4A8C-A11B-88CA7AF50BB2}" type="presOf" srcId="{C975172F-8BA5-44B2-9BE4-7880CC2AD315}" destId="{4F3C0F35-DA6A-48D4-984C-0F8C05688C1C}" srcOrd="0" destOrd="0" presId="urn:microsoft.com/office/officeart/2005/8/layout/vProcess5"/>
    <dgm:cxn modelId="{AE91523B-892E-4AC2-9084-A6520D327410}" srcId="{5C4A9CB3-1B04-4BA8-A1DB-DE73F9606EAB}" destId="{8622F7E5-BEA3-469F-AA84-63F57A0C3E77}" srcOrd="0" destOrd="0" parTransId="{4F04D262-C705-4D2B-BE39-3B28A37364AD}" sibTransId="{DB83C24F-92BC-4E5B-B9B0-3D06B216F7F2}"/>
    <dgm:cxn modelId="{8FC37A5A-18C2-474D-B77E-54A985C19ADF}" type="presParOf" srcId="{F1815D3C-A8EE-4DBF-BFCC-2D2E38346E46}" destId="{B56815FC-55AD-44B3-959C-41809398607E}" srcOrd="0" destOrd="0" presId="urn:microsoft.com/office/officeart/2005/8/layout/vProcess5"/>
    <dgm:cxn modelId="{3CAE29FE-2B87-49B2-95BC-1320CE56AFC5}" type="presParOf" srcId="{F1815D3C-A8EE-4DBF-BFCC-2D2E38346E46}" destId="{91B6AF04-4F7C-4B69-AEC8-306A6FB4888B}" srcOrd="1" destOrd="0" presId="urn:microsoft.com/office/officeart/2005/8/layout/vProcess5"/>
    <dgm:cxn modelId="{7006A002-4551-4A85-AC20-AA31D26E51C5}" type="presParOf" srcId="{F1815D3C-A8EE-4DBF-BFCC-2D2E38346E46}" destId="{4F3C0F35-DA6A-48D4-984C-0F8C05688C1C}" srcOrd="2" destOrd="0" presId="urn:microsoft.com/office/officeart/2005/8/layout/vProcess5"/>
    <dgm:cxn modelId="{D9897ED4-DD8C-4290-A991-BE47627EAE6B}" type="presParOf" srcId="{F1815D3C-A8EE-4DBF-BFCC-2D2E38346E46}" destId="{5986C9C2-DE23-4E5E-AF48-01385EBB5E60}" srcOrd="3" destOrd="0" presId="urn:microsoft.com/office/officeart/2005/8/layout/vProcess5"/>
    <dgm:cxn modelId="{D00875A2-1AF8-4AB0-992C-6F9DBF43A9B4}" type="presParOf" srcId="{F1815D3C-A8EE-4DBF-BFCC-2D2E38346E46}" destId="{111F1B60-13B3-42BB-8019-8469D79D9F52}" srcOrd="4" destOrd="0" presId="urn:microsoft.com/office/officeart/2005/8/layout/vProcess5"/>
    <dgm:cxn modelId="{F4422EE7-73E2-47D9-B126-87BE8A783DB7}" type="presParOf" srcId="{F1815D3C-A8EE-4DBF-BFCC-2D2E38346E46}" destId="{D9BDA184-8558-42D6-9F39-787E017FAB6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F771C-128B-48BA-9409-C9E0C7EA164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33F1B43A-B05E-48FF-9C67-C75200AE9849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FFFF"/>
        </a:solidFill>
      </dgm:spPr>
      <dgm:t>
        <a:bodyPr/>
        <a:lstStyle/>
        <a:p>
          <a:r>
            <a:rPr lang="es-MX" sz="3600" b="1" dirty="0" smtClean="0">
              <a:solidFill>
                <a:schemeClr val="tx1"/>
              </a:solidFill>
            </a:rPr>
            <a:t>Justificación</a:t>
          </a:r>
          <a:r>
            <a:rPr lang="es-MX" sz="2000" dirty="0" smtClean="0">
              <a:solidFill>
                <a:schemeClr val="tx1"/>
              </a:solidFill>
            </a:rPr>
            <a:t> </a:t>
          </a:r>
          <a:endParaRPr lang="es-MX" sz="2000" dirty="0">
            <a:solidFill>
              <a:schemeClr val="tx1"/>
            </a:solidFill>
          </a:endParaRPr>
        </a:p>
      </dgm:t>
    </dgm:pt>
    <dgm:pt modelId="{420FCFC3-7787-4B1D-B0B2-706CB22A6A8E}" type="parTrans" cxnId="{7B47AB35-EB48-48FD-99BD-A296223926D3}">
      <dgm:prSet/>
      <dgm:spPr/>
      <dgm:t>
        <a:bodyPr/>
        <a:lstStyle/>
        <a:p>
          <a:endParaRPr lang="es-MX"/>
        </a:p>
      </dgm:t>
    </dgm:pt>
    <dgm:pt modelId="{4175441C-7FDC-4193-80B1-9D173F950FC2}" type="sibTrans" cxnId="{7B47AB35-EB48-48FD-99BD-A296223926D3}">
      <dgm:prSet/>
      <dgm:spPr/>
      <dgm:t>
        <a:bodyPr/>
        <a:lstStyle/>
        <a:p>
          <a:endParaRPr lang="es-MX"/>
        </a:p>
      </dgm:t>
    </dgm:pt>
    <dgm:pt modelId="{0E958122-7CB3-43C2-9C64-C787C2848963}">
      <dgm:prSet phldrT="[Texto]" custT="1"/>
      <dgm:spPr>
        <a:solidFill>
          <a:srgbClr val="66FF99"/>
        </a:solidFill>
      </dgm:spPr>
      <dgm:t>
        <a:bodyPr/>
        <a:lstStyle/>
        <a:p>
          <a:r>
            <a:rPr lang="es-MX" sz="3200" b="1" dirty="0" smtClean="0">
              <a:solidFill>
                <a:schemeClr val="tx1"/>
              </a:solidFill>
            </a:rPr>
            <a:t>Pregunta de investigación</a:t>
          </a:r>
          <a:endParaRPr lang="es-MX" sz="3200" b="1" dirty="0">
            <a:solidFill>
              <a:schemeClr val="tx1"/>
            </a:solidFill>
          </a:endParaRPr>
        </a:p>
      </dgm:t>
    </dgm:pt>
    <dgm:pt modelId="{8AF9096D-969B-4CB6-9A9E-714057F9B0C9}" type="parTrans" cxnId="{6933272C-8EE0-4F32-A25E-C216B84ED009}">
      <dgm:prSet/>
      <dgm:spPr/>
      <dgm:t>
        <a:bodyPr/>
        <a:lstStyle/>
        <a:p>
          <a:endParaRPr lang="es-MX"/>
        </a:p>
      </dgm:t>
    </dgm:pt>
    <dgm:pt modelId="{131DEA67-684B-421A-A5A8-C54F8F6AF8E7}" type="sibTrans" cxnId="{6933272C-8EE0-4F32-A25E-C216B84ED009}">
      <dgm:prSet/>
      <dgm:spPr/>
      <dgm:t>
        <a:bodyPr/>
        <a:lstStyle/>
        <a:p>
          <a:endParaRPr lang="es-MX"/>
        </a:p>
      </dgm:t>
    </dgm:pt>
    <dgm:pt modelId="{17A1123F-281E-44A1-9EB4-B65476287195}">
      <dgm:prSet phldrT="[Texto]"/>
      <dgm:spPr/>
      <dgm:t>
        <a:bodyPr/>
        <a:lstStyle/>
        <a:p>
          <a:endParaRPr lang="es-MX" sz="1600" dirty="0"/>
        </a:p>
      </dgm:t>
    </dgm:pt>
    <dgm:pt modelId="{49C59760-F4E3-40A3-9CA5-1CBCB1DB8D8B}" type="parTrans" cxnId="{3481E345-78AC-459E-BF93-0A8F9D374C75}">
      <dgm:prSet/>
      <dgm:spPr/>
      <dgm:t>
        <a:bodyPr/>
        <a:lstStyle/>
        <a:p>
          <a:endParaRPr lang="es-MX"/>
        </a:p>
      </dgm:t>
    </dgm:pt>
    <dgm:pt modelId="{3B551F33-037E-4710-BE52-1E320DC02015}" type="sibTrans" cxnId="{3481E345-78AC-459E-BF93-0A8F9D374C75}">
      <dgm:prSet/>
      <dgm:spPr/>
      <dgm:t>
        <a:bodyPr/>
        <a:lstStyle/>
        <a:p>
          <a:endParaRPr lang="es-MX"/>
        </a:p>
      </dgm:t>
    </dgm:pt>
    <dgm:pt modelId="{876865AB-2289-4AB6-A03E-A6F4CE28EFC8}">
      <dgm:prSet phldrT="[Texto]" custT="1"/>
      <dgm:spPr/>
      <dgm:t>
        <a:bodyPr/>
        <a:lstStyle/>
        <a:p>
          <a:r>
            <a:rPr lang="es-MX" sz="2800" dirty="0" smtClean="0"/>
            <a:t>Existe poco interés por parte de directivos y personal docente el indagar acerca de la percepción que tienen que tienen los estudiantes de su propia formación académica.</a:t>
          </a:r>
          <a:endParaRPr lang="es-MX" sz="2800" dirty="0"/>
        </a:p>
      </dgm:t>
    </dgm:pt>
    <dgm:pt modelId="{1C68BD89-1E45-487C-8A91-EE46D67F71BE}" type="parTrans" cxnId="{C5394684-2E72-488A-870F-3CBBF8D73EF2}">
      <dgm:prSet/>
      <dgm:spPr/>
      <dgm:t>
        <a:bodyPr/>
        <a:lstStyle/>
        <a:p>
          <a:endParaRPr lang="es-MX"/>
        </a:p>
      </dgm:t>
    </dgm:pt>
    <dgm:pt modelId="{EACFEDC3-02EE-4FA5-9879-AF64BA489683}" type="sibTrans" cxnId="{C5394684-2E72-488A-870F-3CBBF8D73EF2}">
      <dgm:prSet/>
      <dgm:spPr/>
      <dgm:t>
        <a:bodyPr/>
        <a:lstStyle/>
        <a:p>
          <a:endParaRPr lang="es-MX"/>
        </a:p>
      </dgm:t>
    </dgm:pt>
    <dgm:pt modelId="{CF7A29C4-9161-46DE-872A-D4F81E69F190}">
      <dgm:prSet phldrT="[Texto]" custT="1"/>
      <dgm:spPr/>
      <dgm:t>
        <a:bodyPr/>
        <a:lstStyle/>
        <a:p>
          <a:endParaRPr lang="es-MX" sz="2400" dirty="0"/>
        </a:p>
      </dgm:t>
    </dgm:pt>
    <dgm:pt modelId="{94D99F1F-C0A3-454F-9796-E411D20C01BF}" type="parTrans" cxnId="{014CD4C0-19DB-4126-A37C-EDB1B3B6C7AF}">
      <dgm:prSet/>
      <dgm:spPr/>
      <dgm:t>
        <a:bodyPr/>
        <a:lstStyle/>
        <a:p>
          <a:endParaRPr lang="es-MX"/>
        </a:p>
      </dgm:t>
    </dgm:pt>
    <dgm:pt modelId="{F30657F1-E5C8-4C6F-A256-1FD884F8AD8B}" type="sibTrans" cxnId="{014CD4C0-19DB-4126-A37C-EDB1B3B6C7AF}">
      <dgm:prSet/>
      <dgm:spPr/>
      <dgm:t>
        <a:bodyPr/>
        <a:lstStyle/>
        <a:p>
          <a:endParaRPr lang="es-MX"/>
        </a:p>
      </dgm:t>
    </dgm:pt>
    <dgm:pt modelId="{53BE670B-910A-4A52-A7C8-C437596F0173}">
      <dgm:prSet phldrT="[Texto]" custT="1"/>
      <dgm:spPr/>
      <dgm:t>
        <a:bodyPr/>
        <a:lstStyle/>
        <a:p>
          <a:endParaRPr lang="es-MX" sz="2400" dirty="0"/>
        </a:p>
      </dgm:t>
    </dgm:pt>
    <dgm:pt modelId="{A347C5F9-0ABB-4B7F-810F-17DF1C983A2E}" type="parTrans" cxnId="{78DB0085-D34A-45A1-8C9F-ADC113A144BE}">
      <dgm:prSet/>
      <dgm:spPr/>
      <dgm:t>
        <a:bodyPr/>
        <a:lstStyle/>
        <a:p>
          <a:endParaRPr lang="es-MX"/>
        </a:p>
      </dgm:t>
    </dgm:pt>
    <dgm:pt modelId="{86B2D84C-0D31-46FE-9206-8E78BE3C932F}" type="sibTrans" cxnId="{78DB0085-D34A-45A1-8C9F-ADC113A144BE}">
      <dgm:prSet/>
      <dgm:spPr/>
      <dgm:t>
        <a:bodyPr/>
        <a:lstStyle/>
        <a:p>
          <a:endParaRPr lang="es-MX"/>
        </a:p>
      </dgm:t>
    </dgm:pt>
    <dgm:pt modelId="{06CD38A4-6612-4570-8C90-5425AA9CEF49}" type="pres">
      <dgm:prSet presAssocID="{6B7F771C-128B-48BA-9409-C9E0C7EA16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BF9FE8B-38B3-41DB-A67A-31F65901BF45}" type="pres">
      <dgm:prSet presAssocID="{33F1B43A-B05E-48FF-9C67-C75200AE9849}" presName="parentText" presStyleLbl="node1" presStyleIdx="0" presStyleCnt="2" custAng="0" custScaleX="79670" custScaleY="60480" custLinFactNeighborX="-10579" custLinFactNeighborY="-1327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E799EB-E37E-4C45-AF00-CE4AED4A8C2F}" type="pres">
      <dgm:prSet presAssocID="{33F1B43A-B05E-48FF-9C67-C75200AE9849}" presName="childText" presStyleLbl="revTx" presStyleIdx="0" presStyleCnt="2" custLinFactNeighborX="1076" custLinFactNeighborY="-244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029899-B34C-4B02-B194-01ADC80B7B43}" type="pres">
      <dgm:prSet presAssocID="{0E958122-7CB3-43C2-9C64-C787C2848963}" presName="parentText" presStyleLbl="node1" presStyleIdx="1" presStyleCnt="2" custAng="0" custScaleX="100000" custScaleY="46405" custLinFactNeighborX="-8012" custLinFactNeighborY="-748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0FB630-8EBA-4A20-BEA7-50F9FB20AB23}" type="pres">
      <dgm:prSet presAssocID="{0E958122-7CB3-43C2-9C64-C787C2848963}" presName="childText" presStyleLbl="revTx" presStyleIdx="1" presStyleCnt="2" custAng="0" custScaleY="90871" custLinFactY="520" custLinFactNeighborX="-840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3DFD5B0-3685-4519-A113-25E9C6E57874}" type="presOf" srcId="{CF7A29C4-9161-46DE-872A-D4F81E69F190}" destId="{380FB630-8EBA-4A20-BEA7-50F9FB20AB23}" srcOrd="0" destOrd="2" presId="urn:microsoft.com/office/officeart/2005/8/layout/vList2"/>
    <dgm:cxn modelId="{78DB0085-D34A-45A1-8C9F-ADC113A144BE}" srcId="{0E958122-7CB3-43C2-9C64-C787C2848963}" destId="{53BE670B-910A-4A52-A7C8-C437596F0173}" srcOrd="1" destOrd="0" parTransId="{A347C5F9-0ABB-4B7F-810F-17DF1C983A2E}" sibTransId="{86B2D84C-0D31-46FE-9206-8E78BE3C932F}"/>
    <dgm:cxn modelId="{6933272C-8EE0-4F32-A25E-C216B84ED009}" srcId="{6B7F771C-128B-48BA-9409-C9E0C7EA1644}" destId="{0E958122-7CB3-43C2-9C64-C787C2848963}" srcOrd="1" destOrd="0" parTransId="{8AF9096D-969B-4CB6-9A9E-714057F9B0C9}" sibTransId="{131DEA67-684B-421A-A5A8-C54F8F6AF8E7}"/>
    <dgm:cxn modelId="{DA393CEA-E493-483B-B089-DF35FA6C5ACC}" type="presOf" srcId="{876865AB-2289-4AB6-A03E-A6F4CE28EFC8}" destId="{CAE799EB-E37E-4C45-AF00-CE4AED4A8C2F}" srcOrd="0" destOrd="0" presId="urn:microsoft.com/office/officeart/2005/8/layout/vList2"/>
    <dgm:cxn modelId="{D464D257-3B97-41F9-8DFF-1D6D769BA9FA}" type="presOf" srcId="{53BE670B-910A-4A52-A7C8-C437596F0173}" destId="{380FB630-8EBA-4A20-BEA7-50F9FB20AB23}" srcOrd="0" destOrd="1" presId="urn:microsoft.com/office/officeart/2005/8/layout/vList2"/>
    <dgm:cxn modelId="{014CD4C0-19DB-4126-A37C-EDB1B3B6C7AF}" srcId="{0E958122-7CB3-43C2-9C64-C787C2848963}" destId="{CF7A29C4-9161-46DE-872A-D4F81E69F190}" srcOrd="2" destOrd="0" parTransId="{94D99F1F-C0A3-454F-9796-E411D20C01BF}" sibTransId="{F30657F1-E5C8-4C6F-A256-1FD884F8AD8B}"/>
    <dgm:cxn modelId="{3481E345-78AC-459E-BF93-0A8F9D374C75}" srcId="{0E958122-7CB3-43C2-9C64-C787C2848963}" destId="{17A1123F-281E-44A1-9EB4-B65476287195}" srcOrd="0" destOrd="0" parTransId="{49C59760-F4E3-40A3-9CA5-1CBCB1DB8D8B}" sibTransId="{3B551F33-037E-4710-BE52-1E320DC02015}"/>
    <dgm:cxn modelId="{7B47AB35-EB48-48FD-99BD-A296223926D3}" srcId="{6B7F771C-128B-48BA-9409-C9E0C7EA1644}" destId="{33F1B43A-B05E-48FF-9C67-C75200AE9849}" srcOrd="0" destOrd="0" parTransId="{420FCFC3-7787-4B1D-B0B2-706CB22A6A8E}" sibTransId="{4175441C-7FDC-4193-80B1-9D173F950FC2}"/>
    <dgm:cxn modelId="{C70C3EA1-55D0-4FC3-8E4A-ED3DA2F78823}" type="presOf" srcId="{6B7F771C-128B-48BA-9409-C9E0C7EA1644}" destId="{06CD38A4-6612-4570-8C90-5425AA9CEF49}" srcOrd="0" destOrd="0" presId="urn:microsoft.com/office/officeart/2005/8/layout/vList2"/>
    <dgm:cxn modelId="{C5394684-2E72-488A-870F-3CBBF8D73EF2}" srcId="{33F1B43A-B05E-48FF-9C67-C75200AE9849}" destId="{876865AB-2289-4AB6-A03E-A6F4CE28EFC8}" srcOrd="0" destOrd="0" parTransId="{1C68BD89-1E45-487C-8A91-EE46D67F71BE}" sibTransId="{EACFEDC3-02EE-4FA5-9879-AF64BA489683}"/>
    <dgm:cxn modelId="{7BB37118-43E9-4DE5-B583-310915FD6546}" type="presOf" srcId="{0E958122-7CB3-43C2-9C64-C787C2848963}" destId="{FE029899-B34C-4B02-B194-01ADC80B7B43}" srcOrd="0" destOrd="0" presId="urn:microsoft.com/office/officeart/2005/8/layout/vList2"/>
    <dgm:cxn modelId="{9F1888FC-C753-45AE-90DF-84F9955686CA}" type="presOf" srcId="{17A1123F-281E-44A1-9EB4-B65476287195}" destId="{380FB630-8EBA-4A20-BEA7-50F9FB20AB23}" srcOrd="0" destOrd="0" presId="urn:microsoft.com/office/officeart/2005/8/layout/vList2"/>
    <dgm:cxn modelId="{DE652DD2-7AEF-4268-8F1B-9F432314256C}" type="presOf" srcId="{33F1B43A-B05E-48FF-9C67-C75200AE9849}" destId="{4BF9FE8B-38B3-41DB-A67A-31F65901BF45}" srcOrd="0" destOrd="0" presId="urn:microsoft.com/office/officeart/2005/8/layout/vList2"/>
    <dgm:cxn modelId="{D6802132-3D9E-4583-9CFC-B5822B4668F0}" type="presParOf" srcId="{06CD38A4-6612-4570-8C90-5425AA9CEF49}" destId="{4BF9FE8B-38B3-41DB-A67A-31F65901BF45}" srcOrd="0" destOrd="0" presId="urn:microsoft.com/office/officeart/2005/8/layout/vList2"/>
    <dgm:cxn modelId="{D15CD72A-0AE3-4EDA-A07D-D2012C200242}" type="presParOf" srcId="{06CD38A4-6612-4570-8C90-5425AA9CEF49}" destId="{CAE799EB-E37E-4C45-AF00-CE4AED4A8C2F}" srcOrd="1" destOrd="0" presId="urn:microsoft.com/office/officeart/2005/8/layout/vList2"/>
    <dgm:cxn modelId="{074F3521-FFC4-4CB0-96D5-9178D5B48B66}" type="presParOf" srcId="{06CD38A4-6612-4570-8C90-5425AA9CEF49}" destId="{FE029899-B34C-4B02-B194-01ADC80B7B43}" srcOrd="2" destOrd="0" presId="urn:microsoft.com/office/officeart/2005/8/layout/vList2"/>
    <dgm:cxn modelId="{7F6CCD1A-0E0E-4E3D-8383-45992170078D}" type="presParOf" srcId="{06CD38A4-6612-4570-8C90-5425AA9CEF49}" destId="{380FB630-8EBA-4A20-BEA7-50F9FB20AB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D2C2CF-B517-4F25-8C72-86A6BFF6C1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B19C864-A566-4B87-8D25-E993970B6930}">
      <dgm:prSet phldrT="[Texto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66FF99"/>
        </a:solidFill>
      </dgm:spPr>
      <dgm:t>
        <a:bodyPr/>
        <a:lstStyle/>
        <a:p>
          <a:r>
            <a:rPr lang="es-MX" sz="3200" b="1" dirty="0" smtClean="0">
              <a:solidFill>
                <a:schemeClr val="tx1"/>
              </a:solidFill>
            </a:rPr>
            <a:t>Objetivo</a:t>
          </a:r>
          <a:endParaRPr lang="es-MX" sz="3200" b="1" dirty="0">
            <a:solidFill>
              <a:schemeClr val="tx1"/>
            </a:solidFill>
          </a:endParaRPr>
        </a:p>
      </dgm:t>
    </dgm:pt>
    <dgm:pt modelId="{7C48A8AD-3D65-44DB-94BD-04D0E608DB01}" type="parTrans" cxnId="{3A11AFF4-D514-467E-96EE-65FE13129654}">
      <dgm:prSet/>
      <dgm:spPr/>
      <dgm:t>
        <a:bodyPr/>
        <a:lstStyle/>
        <a:p>
          <a:endParaRPr lang="es-MX"/>
        </a:p>
      </dgm:t>
    </dgm:pt>
    <dgm:pt modelId="{CDF55681-E8F8-4FFD-B51A-41BDBF12645D}" type="sibTrans" cxnId="{3A11AFF4-D514-467E-96EE-65FE13129654}">
      <dgm:prSet/>
      <dgm:spPr/>
      <dgm:t>
        <a:bodyPr/>
        <a:lstStyle/>
        <a:p>
          <a:endParaRPr lang="es-MX"/>
        </a:p>
      </dgm:t>
    </dgm:pt>
    <dgm:pt modelId="{0B0838AA-3D6E-4955-9A6D-1F64C2B6E5B0}">
      <dgm:prSet phldrT="[Texto]" custT="1"/>
      <dgm:spPr/>
      <dgm:t>
        <a:bodyPr/>
        <a:lstStyle/>
        <a:p>
          <a:r>
            <a:rPr lang="es-MX" sz="2400" dirty="0" smtClean="0"/>
            <a:t>Evaluar el dominio de las funciones, actividades y tareas profesionales que los estudiantes de NIN del CUCEA perciben y desarrollan con mayor o menor énfasis en función de lo que plantea el EGEL.</a:t>
          </a:r>
          <a:endParaRPr lang="es-MX" sz="2400" dirty="0"/>
        </a:p>
      </dgm:t>
    </dgm:pt>
    <dgm:pt modelId="{3F181C66-C066-4841-9407-4B1EF04D1093}" type="parTrans" cxnId="{558596D4-AD9A-43DD-83C9-01B5C3D2C255}">
      <dgm:prSet/>
      <dgm:spPr/>
      <dgm:t>
        <a:bodyPr/>
        <a:lstStyle/>
        <a:p>
          <a:endParaRPr lang="es-MX"/>
        </a:p>
      </dgm:t>
    </dgm:pt>
    <dgm:pt modelId="{FF5B3977-4F21-40F5-9F01-CBE196B589EC}" type="sibTrans" cxnId="{558596D4-AD9A-43DD-83C9-01B5C3D2C255}">
      <dgm:prSet/>
      <dgm:spPr/>
      <dgm:t>
        <a:bodyPr/>
        <a:lstStyle/>
        <a:p>
          <a:endParaRPr lang="es-MX"/>
        </a:p>
      </dgm:t>
    </dgm:pt>
    <dgm:pt modelId="{AFBFF6E7-7FCD-426B-AF49-A02F27042D6F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FFFF"/>
        </a:solidFill>
      </dgm:spPr>
      <dgm:t>
        <a:bodyPr/>
        <a:lstStyle/>
        <a:p>
          <a:r>
            <a:rPr lang="es-MX" sz="3200" b="1" dirty="0" smtClean="0"/>
            <a:t>Hipótesis </a:t>
          </a:r>
          <a:endParaRPr lang="es-MX" sz="3200" b="1" dirty="0"/>
        </a:p>
      </dgm:t>
    </dgm:pt>
    <dgm:pt modelId="{B3DFF2FF-4009-441F-BBF8-6F33D1739C3C}" type="parTrans" cxnId="{3626032D-5691-4E67-99F4-6B9D319E3F4B}">
      <dgm:prSet/>
      <dgm:spPr/>
      <dgm:t>
        <a:bodyPr/>
        <a:lstStyle/>
        <a:p>
          <a:endParaRPr lang="es-MX"/>
        </a:p>
      </dgm:t>
    </dgm:pt>
    <dgm:pt modelId="{25ED4E99-FBA9-4C82-BFF9-883B521DA787}" type="sibTrans" cxnId="{3626032D-5691-4E67-99F4-6B9D319E3F4B}">
      <dgm:prSet/>
      <dgm:spPr/>
      <dgm:t>
        <a:bodyPr/>
        <a:lstStyle/>
        <a:p>
          <a:endParaRPr lang="es-MX"/>
        </a:p>
      </dgm:t>
    </dgm:pt>
    <dgm:pt modelId="{2AB569D6-C4E7-4FB7-BE69-BB1630849427}">
      <dgm:prSet phldrT="[Texto]" custT="1"/>
      <dgm:spPr/>
      <dgm:t>
        <a:bodyPr/>
        <a:lstStyle/>
        <a:p>
          <a:pPr algn="l"/>
          <a:r>
            <a:rPr lang="es-MX" sz="2400" dirty="0" smtClean="0"/>
            <a:t>Los estudiantes de Licenciatura en NIN del CUCEA poseen mayor dominio en las funciones de negociación comercial internacional y aplicación del comercio internacional en el ámbito empresarial que en el resto de las funciones profesionales que debe desempeñar </a:t>
          </a:r>
          <a:endParaRPr lang="es-MX" sz="2400" dirty="0"/>
        </a:p>
      </dgm:t>
    </dgm:pt>
    <dgm:pt modelId="{03205434-6709-4E1C-A02C-9704A6D8D6A7}" type="parTrans" cxnId="{C10FACF3-33CD-407F-A92C-724540D7ED98}">
      <dgm:prSet/>
      <dgm:spPr/>
      <dgm:t>
        <a:bodyPr/>
        <a:lstStyle/>
        <a:p>
          <a:endParaRPr lang="es-MX"/>
        </a:p>
      </dgm:t>
    </dgm:pt>
    <dgm:pt modelId="{9F425FB1-693B-4B8E-AA06-40E6C7DBDDE7}" type="sibTrans" cxnId="{C10FACF3-33CD-407F-A92C-724540D7ED98}">
      <dgm:prSet/>
      <dgm:spPr/>
      <dgm:t>
        <a:bodyPr/>
        <a:lstStyle/>
        <a:p>
          <a:endParaRPr lang="es-MX"/>
        </a:p>
      </dgm:t>
    </dgm:pt>
    <dgm:pt modelId="{1C807FBB-AF84-44AC-91B7-F8A802348556}">
      <dgm:prSet phldrT="[Texto]" custT="1"/>
      <dgm:spPr/>
      <dgm:t>
        <a:bodyPr/>
        <a:lstStyle/>
        <a:p>
          <a:endParaRPr lang="es-MX" sz="2400" dirty="0"/>
        </a:p>
      </dgm:t>
    </dgm:pt>
    <dgm:pt modelId="{6DA8EFB1-5DCF-471C-847B-9122E2A0C1E0}" type="parTrans" cxnId="{ECC3C645-9719-46AD-9DBE-93DC7B2BFA23}">
      <dgm:prSet/>
      <dgm:spPr/>
      <dgm:t>
        <a:bodyPr/>
        <a:lstStyle/>
        <a:p>
          <a:endParaRPr lang="es-MX"/>
        </a:p>
      </dgm:t>
    </dgm:pt>
    <dgm:pt modelId="{10857F8E-4081-4067-8368-7707C9627D0D}" type="sibTrans" cxnId="{ECC3C645-9719-46AD-9DBE-93DC7B2BFA23}">
      <dgm:prSet/>
      <dgm:spPr/>
      <dgm:t>
        <a:bodyPr/>
        <a:lstStyle/>
        <a:p>
          <a:endParaRPr lang="es-MX"/>
        </a:p>
      </dgm:t>
    </dgm:pt>
    <dgm:pt modelId="{8A999C12-DF69-47B0-BE1A-3FCF4B477DCA}" type="pres">
      <dgm:prSet presAssocID="{31D2C2CF-B517-4F25-8C72-86A6BFF6C1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3A34218-1AF5-4C4D-BBD4-4269A6269F5C}" type="pres">
      <dgm:prSet presAssocID="{AB19C864-A566-4B87-8D25-E993970B6930}" presName="parentText" presStyleLbl="node1" presStyleIdx="0" presStyleCnt="2" custAng="0" custScaleX="86323" custScaleY="47349" custLinFactNeighborX="-11058" custLinFactNeighborY="-417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218FC4-5B00-4DDF-BF43-4D1021E7D94C}" type="pres">
      <dgm:prSet presAssocID="{AB19C864-A566-4B87-8D25-E993970B6930}" presName="childText" presStyleLbl="revTx" presStyleIdx="0" presStyleCnt="2" custLinFactNeighborX="1676" custLinFactNeighborY="-125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02890D-B8B0-4678-90B1-79E5C363394A}" type="pres">
      <dgm:prSet presAssocID="{AFBFF6E7-7FCD-426B-AF49-A02F27042D6F}" presName="parentText" presStyleLbl="node1" presStyleIdx="1" presStyleCnt="2" custAng="0" custScaleX="79682" custScaleY="63391" custLinFactNeighborX="-8466" custLinFactNeighborY="-345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906275-8B32-4BE2-AE3B-580A2BCB5670}" type="pres">
      <dgm:prSet presAssocID="{AFBFF6E7-7FCD-426B-AF49-A02F27042D6F}" presName="childText" presStyleLbl="revTx" presStyleIdx="1" presStyleCnt="2" custLinFactNeighborY="239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626032D-5691-4E67-99F4-6B9D319E3F4B}" srcId="{31D2C2CF-B517-4F25-8C72-86A6BFF6C15E}" destId="{AFBFF6E7-7FCD-426B-AF49-A02F27042D6F}" srcOrd="1" destOrd="0" parTransId="{B3DFF2FF-4009-441F-BBF8-6F33D1739C3C}" sibTransId="{25ED4E99-FBA9-4C82-BFF9-883B521DA787}"/>
    <dgm:cxn modelId="{ECC3C645-9719-46AD-9DBE-93DC7B2BFA23}" srcId="{AB19C864-A566-4B87-8D25-E993970B6930}" destId="{1C807FBB-AF84-44AC-91B7-F8A802348556}" srcOrd="0" destOrd="0" parTransId="{6DA8EFB1-5DCF-471C-847B-9122E2A0C1E0}" sibTransId="{10857F8E-4081-4067-8368-7707C9627D0D}"/>
    <dgm:cxn modelId="{90851930-055E-4789-B757-4701CD2D89C9}" type="presOf" srcId="{2AB569D6-C4E7-4FB7-BE69-BB1630849427}" destId="{6E906275-8B32-4BE2-AE3B-580A2BCB5670}" srcOrd="0" destOrd="0" presId="urn:microsoft.com/office/officeart/2005/8/layout/vList2"/>
    <dgm:cxn modelId="{B81C9A70-18C9-472B-AB4A-7E8BB76ADF17}" type="presOf" srcId="{1C807FBB-AF84-44AC-91B7-F8A802348556}" destId="{41218FC4-5B00-4DDF-BF43-4D1021E7D94C}" srcOrd="0" destOrd="0" presId="urn:microsoft.com/office/officeart/2005/8/layout/vList2"/>
    <dgm:cxn modelId="{0FE8671C-0E2C-44DA-A32C-0E49B73A432A}" type="presOf" srcId="{AFBFF6E7-7FCD-426B-AF49-A02F27042D6F}" destId="{9E02890D-B8B0-4678-90B1-79E5C363394A}" srcOrd="0" destOrd="0" presId="urn:microsoft.com/office/officeart/2005/8/layout/vList2"/>
    <dgm:cxn modelId="{FB1796F6-140A-4C8E-8DA7-120BEBBC34AE}" type="presOf" srcId="{0B0838AA-3D6E-4955-9A6D-1F64C2B6E5B0}" destId="{41218FC4-5B00-4DDF-BF43-4D1021E7D94C}" srcOrd="0" destOrd="1" presId="urn:microsoft.com/office/officeart/2005/8/layout/vList2"/>
    <dgm:cxn modelId="{558596D4-AD9A-43DD-83C9-01B5C3D2C255}" srcId="{AB19C864-A566-4B87-8D25-E993970B6930}" destId="{0B0838AA-3D6E-4955-9A6D-1F64C2B6E5B0}" srcOrd="1" destOrd="0" parTransId="{3F181C66-C066-4841-9407-4B1EF04D1093}" sibTransId="{FF5B3977-4F21-40F5-9F01-CBE196B589EC}"/>
    <dgm:cxn modelId="{AFCE32B0-0608-41A4-AB21-52EAA7438971}" type="presOf" srcId="{AB19C864-A566-4B87-8D25-E993970B6930}" destId="{13A34218-1AF5-4C4D-BBD4-4269A6269F5C}" srcOrd="0" destOrd="0" presId="urn:microsoft.com/office/officeart/2005/8/layout/vList2"/>
    <dgm:cxn modelId="{C10FACF3-33CD-407F-A92C-724540D7ED98}" srcId="{AFBFF6E7-7FCD-426B-AF49-A02F27042D6F}" destId="{2AB569D6-C4E7-4FB7-BE69-BB1630849427}" srcOrd="0" destOrd="0" parTransId="{03205434-6709-4E1C-A02C-9704A6D8D6A7}" sibTransId="{9F425FB1-693B-4B8E-AA06-40E6C7DBDDE7}"/>
    <dgm:cxn modelId="{1E2F2161-9660-4EF3-A9CA-16612249688C}" type="presOf" srcId="{31D2C2CF-B517-4F25-8C72-86A6BFF6C15E}" destId="{8A999C12-DF69-47B0-BE1A-3FCF4B477DCA}" srcOrd="0" destOrd="0" presId="urn:microsoft.com/office/officeart/2005/8/layout/vList2"/>
    <dgm:cxn modelId="{3A11AFF4-D514-467E-96EE-65FE13129654}" srcId="{31D2C2CF-B517-4F25-8C72-86A6BFF6C15E}" destId="{AB19C864-A566-4B87-8D25-E993970B6930}" srcOrd="0" destOrd="0" parTransId="{7C48A8AD-3D65-44DB-94BD-04D0E608DB01}" sibTransId="{CDF55681-E8F8-4FFD-B51A-41BDBF12645D}"/>
    <dgm:cxn modelId="{8BEB56F5-B7EA-4A92-86A1-AACFA8C91E0C}" type="presParOf" srcId="{8A999C12-DF69-47B0-BE1A-3FCF4B477DCA}" destId="{13A34218-1AF5-4C4D-BBD4-4269A6269F5C}" srcOrd="0" destOrd="0" presId="urn:microsoft.com/office/officeart/2005/8/layout/vList2"/>
    <dgm:cxn modelId="{F4FAACFC-44EE-422D-9334-AB3D0644798C}" type="presParOf" srcId="{8A999C12-DF69-47B0-BE1A-3FCF4B477DCA}" destId="{41218FC4-5B00-4DDF-BF43-4D1021E7D94C}" srcOrd="1" destOrd="0" presId="urn:microsoft.com/office/officeart/2005/8/layout/vList2"/>
    <dgm:cxn modelId="{CFEBB5EC-8A9B-4507-B2BC-8CE202FDDF93}" type="presParOf" srcId="{8A999C12-DF69-47B0-BE1A-3FCF4B477DCA}" destId="{9E02890D-B8B0-4678-90B1-79E5C363394A}" srcOrd="2" destOrd="0" presId="urn:microsoft.com/office/officeart/2005/8/layout/vList2"/>
    <dgm:cxn modelId="{94557F75-DC97-4BD9-AF44-0D6168CC0E7C}" type="presParOf" srcId="{8A999C12-DF69-47B0-BE1A-3FCF4B477DCA}" destId="{6E906275-8B32-4BE2-AE3B-580A2BCB56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AAF06A-823D-4C48-989B-6F6935B473B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590CE87-958A-4778-8AB3-DB3F2B937CD7}">
      <dgm:prSet phldrT="[Texto]" custT="1"/>
      <dgm:spPr/>
      <dgm:t>
        <a:bodyPr/>
        <a:lstStyle/>
        <a:p>
          <a:r>
            <a:rPr lang="es-MX" sz="2000" dirty="0" smtClean="0"/>
            <a:t>El enfoque fue cuantitativo aplicando una encuesta (cuestionario auto administrado)</a:t>
          </a:r>
          <a:endParaRPr lang="es-MX" sz="2000" dirty="0"/>
        </a:p>
      </dgm:t>
    </dgm:pt>
    <dgm:pt modelId="{7B4CF42D-6B0E-4BBA-A476-ABE8CAFAAF84}" type="parTrans" cxnId="{11673283-F99C-4CA5-B9B7-35B9A6E7B60D}">
      <dgm:prSet/>
      <dgm:spPr/>
      <dgm:t>
        <a:bodyPr/>
        <a:lstStyle/>
        <a:p>
          <a:endParaRPr lang="es-MX"/>
        </a:p>
      </dgm:t>
    </dgm:pt>
    <dgm:pt modelId="{A8D2E01F-EEB6-467A-8174-A27983F5245B}" type="sibTrans" cxnId="{11673283-F99C-4CA5-B9B7-35B9A6E7B60D}">
      <dgm:prSet/>
      <dgm:spPr/>
      <dgm:t>
        <a:bodyPr/>
        <a:lstStyle/>
        <a:p>
          <a:endParaRPr lang="es-MX"/>
        </a:p>
      </dgm:t>
    </dgm:pt>
    <dgm:pt modelId="{153F2392-5916-4277-9C67-62F0125EC013}">
      <dgm:prSet phldrT="[Texto]" custT="1"/>
      <dgm:spPr/>
      <dgm:t>
        <a:bodyPr/>
        <a:lstStyle/>
        <a:p>
          <a:r>
            <a:rPr lang="es-MX" sz="1800" dirty="0" smtClean="0"/>
            <a:t>Se contemplo una escala evaluativa de 0 a 10 pts. Para cada uno de los indicadores con una muestra de 215 estudiantes de la licenciatura en NIN entre 6º y 8º  o próximos a egresar  </a:t>
          </a:r>
          <a:endParaRPr lang="es-MX" sz="1800" dirty="0"/>
        </a:p>
      </dgm:t>
    </dgm:pt>
    <dgm:pt modelId="{41229568-BE6D-473F-839B-61104A9967EB}" type="parTrans" cxnId="{A87B7A6D-F6E9-432D-B59C-7A6CF89289E1}">
      <dgm:prSet/>
      <dgm:spPr/>
      <dgm:t>
        <a:bodyPr/>
        <a:lstStyle/>
        <a:p>
          <a:endParaRPr lang="es-MX"/>
        </a:p>
      </dgm:t>
    </dgm:pt>
    <dgm:pt modelId="{6867ACC5-E6B8-49CD-BA8A-D665B30136DA}" type="sibTrans" cxnId="{A87B7A6D-F6E9-432D-B59C-7A6CF89289E1}">
      <dgm:prSet/>
      <dgm:spPr/>
      <dgm:t>
        <a:bodyPr/>
        <a:lstStyle/>
        <a:p>
          <a:endParaRPr lang="es-MX"/>
        </a:p>
      </dgm:t>
    </dgm:pt>
    <dgm:pt modelId="{52B54A96-31C2-4286-9D0A-2A9AB87A6953}">
      <dgm:prSet phldrT="[Texto]" custT="1"/>
      <dgm:spPr/>
      <dgm:t>
        <a:bodyPr/>
        <a:lstStyle/>
        <a:p>
          <a:r>
            <a:rPr lang="es-MX" sz="1800" dirty="0" smtClean="0"/>
            <a:t>La distribución obtenida en cuanto al género de los alumnos encuestados fue del femenino, en un 61.40% en comparación con el masculino con un 38.60%</a:t>
          </a:r>
          <a:endParaRPr lang="es-MX" sz="1800" dirty="0"/>
        </a:p>
      </dgm:t>
    </dgm:pt>
    <dgm:pt modelId="{149BC9A5-EE7A-442B-BDDD-DEEBABC3D671}" type="parTrans" cxnId="{B7FF3B30-A826-4D31-B060-645E98C91445}">
      <dgm:prSet/>
      <dgm:spPr/>
      <dgm:t>
        <a:bodyPr/>
        <a:lstStyle/>
        <a:p>
          <a:endParaRPr lang="es-MX"/>
        </a:p>
      </dgm:t>
    </dgm:pt>
    <dgm:pt modelId="{E5495FFD-8D8B-4B73-AC10-15C1E24196BA}" type="sibTrans" cxnId="{B7FF3B30-A826-4D31-B060-645E98C91445}">
      <dgm:prSet/>
      <dgm:spPr/>
      <dgm:t>
        <a:bodyPr/>
        <a:lstStyle/>
        <a:p>
          <a:endParaRPr lang="es-MX"/>
        </a:p>
      </dgm:t>
    </dgm:pt>
    <dgm:pt modelId="{7BE9EAE7-A16F-478E-A9F1-DFBEA326BDA7}" type="pres">
      <dgm:prSet presAssocID="{E7AAF06A-823D-4C48-989B-6F6935B473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E6DC779-9CDC-46BC-8344-4220E1E14E7C}" type="pres">
      <dgm:prSet presAssocID="{A590CE87-958A-4778-8AB3-DB3F2B937CD7}" presName="parentLin" presStyleCnt="0"/>
      <dgm:spPr/>
    </dgm:pt>
    <dgm:pt modelId="{9F1632F7-AA9F-4E62-BF7C-C720811D4B8D}" type="pres">
      <dgm:prSet presAssocID="{A590CE87-958A-4778-8AB3-DB3F2B937CD7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E3DF3C89-FE17-43F2-B2C6-5105FABFA91A}" type="pres">
      <dgm:prSet presAssocID="{A590CE87-958A-4778-8AB3-DB3F2B937CD7}" presName="parentText" presStyleLbl="node1" presStyleIdx="0" presStyleCnt="3" custScaleX="133570" custScaleY="189720" custLinFactNeighborX="22498" custLinFactNeighborY="-1399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D89432-4E15-4792-B0B4-2D67D19F70E5}" type="pres">
      <dgm:prSet presAssocID="{A590CE87-958A-4778-8AB3-DB3F2B937CD7}" presName="negativeSpace" presStyleCnt="0"/>
      <dgm:spPr/>
    </dgm:pt>
    <dgm:pt modelId="{CCFA73C9-6FF2-4BB7-AA64-32F54EB33885}" type="pres">
      <dgm:prSet presAssocID="{A590CE87-958A-4778-8AB3-DB3F2B937CD7}" presName="childText" presStyleLbl="conFgAcc1" presStyleIdx="0" presStyleCnt="3">
        <dgm:presLayoutVars>
          <dgm:bulletEnabled val="1"/>
        </dgm:presLayoutVars>
      </dgm:prSet>
      <dgm:spPr/>
    </dgm:pt>
    <dgm:pt modelId="{9848883E-A178-43D7-B665-3336D4E44547}" type="pres">
      <dgm:prSet presAssocID="{A8D2E01F-EEB6-467A-8174-A27983F5245B}" presName="spaceBetweenRectangles" presStyleCnt="0"/>
      <dgm:spPr/>
    </dgm:pt>
    <dgm:pt modelId="{F89A2285-A094-43D0-92AA-4244A875E1D6}" type="pres">
      <dgm:prSet presAssocID="{153F2392-5916-4277-9C67-62F0125EC013}" presName="parentLin" presStyleCnt="0"/>
      <dgm:spPr/>
    </dgm:pt>
    <dgm:pt modelId="{F1441768-7DDE-4F86-92F7-330872997E64}" type="pres">
      <dgm:prSet presAssocID="{153F2392-5916-4277-9C67-62F0125EC013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F058D044-AFA9-4E78-913C-D618704DF309}" type="pres">
      <dgm:prSet presAssocID="{153F2392-5916-4277-9C67-62F0125EC013}" presName="parentText" presStyleLbl="node1" presStyleIdx="1" presStyleCnt="3" custScaleX="125024" custScaleY="294259" custLinFactNeighborX="-29932" custLinFactNeighborY="820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3F963F-86C5-46BC-A9FE-F3B4A7700FCD}" type="pres">
      <dgm:prSet presAssocID="{153F2392-5916-4277-9C67-62F0125EC013}" presName="negativeSpace" presStyleCnt="0"/>
      <dgm:spPr/>
    </dgm:pt>
    <dgm:pt modelId="{B399A0D5-A697-4900-B428-39C080E5ADD2}" type="pres">
      <dgm:prSet presAssocID="{153F2392-5916-4277-9C67-62F0125EC013}" presName="childText" presStyleLbl="conFgAcc1" presStyleIdx="1" presStyleCnt="3">
        <dgm:presLayoutVars>
          <dgm:bulletEnabled val="1"/>
        </dgm:presLayoutVars>
      </dgm:prSet>
      <dgm:spPr/>
    </dgm:pt>
    <dgm:pt modelId="{0BC4F569-FBDB-4C64-A463-EC2F23A12245}" type="pres">
      <dgm:prSet presAssocID="{6867ACC5-E6B8-49CD-BA8A-D665B30136DA}" presName="spaceBetweenRectangles" presStyleCnt="0"/>
      <dgm:spPr/>
    </dgm:pt>
    <dgm:pt modelId="{986B3FC1-C0E2-497F-8DEA-82FE4D164819}" type="pres">
      <dgm:prSet presAssocID="{52B54A96-31C2-4286-9D0A-2A9AB87A6953}" presName="parentLin" presStyleCnt="0"/>
      <dgm:spPr/>
    </dgm:pt>
    <dgm:pt modelId="{299E2C3C-3AA3-4F0D-AE78-275C6BCADEE6}" type="pres">
      <dgm:prSet presAssocID="{52B54A96-31C2-4286-9D0A-2A9AB87A6953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CC8C2E84-A182-46A5-B3F5-CD8F1F6C49C5}" type="pres">
      <dgm:prSet presAssocID="{52B54A96-31C2-4286-9D0A-2A9AB87A6953}" presName="parentText" presStyleLbl="node1" presStyleIdx="2" presStyleCnt="3" custScaleX="133658" custScaleY="218517" custLinFactNeighborX="40135" custLinFactNeighborY="-430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1C8D8B-09D1-4390-A873-F3080249A191}" type="pres">
      <dgm:prSet presAssocID="{52B54A96-31C2-4286-9D0A-2A9AB87A6953}" presName="negativeSpace" presStyleCnt="0"/>
      <dgm:spPr/>
    </dgm:pt>
    <dgm:pt modelId="{49043777-C84E-4E17-BF39-F80D227BAED7}" type="pres">
      <dgm:prSet presAssocID="{52B54A96-31C2-4286-9D0A-2A9AB87A69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F4D0E5E-2BEF-49A5-BE2D-D038D2DD00EE}" type="presOf" srcId="{E7AAF06A-823D-4C48-989B-6F6935B473BE}" destId="{7BE9EAE7-A16F-478E-A9F1-DFBEA326BDA7}" srcOrd="0" destOrd="0" presId="urn:microsoft.com/office/officeart/2005/8/layout/list1"/>
    <dgm:cxn modelId="{B7FF3B30-A826-4D31-B060-645E98C91445}" srcId="{E7AAF06A-823D-4C48-989B-6F6935B473BE}" destId="{52B54A96-31C2-4286-9D0A-2A9AB87A6953}" srcOrd="2" destOrd="0" parTransId="{149BC9A5-EE7A-442B-BDDD-DEEBABC3D671}" sibTransId="{E5495FFD-8D8B-4B73-AC10-15C1E24196BA}"/>
    <dgm:cxn modelId="{A87B7A6D-F6E9-432D-B59C-7A6CF89289E1}" srcId="{E7AAF06A-823D-4C48-989B-6F6935B473BE}" destId="{153F2392-5916-4277-9C67-62F0125EC013}" srcOrd="1" destOrd="0" parTransId="{41229568-BE6D-473F-839B-61104A9967EB}" sibTransId="{6867ACC5-E6B8-49CD-BA8A-D665B30136DA}"/>
    <dgm:cxn modelId="{11673283-F99C-4CA5-B9B7-35B9A6E7B60D}" srcId="{E7AAF06A-823D-4C48-989B-6F6935B473BE}" destId="{A590CE87-958A-4778-8AB3-DB3F2B937CD7}" srcOrd="0" destOrd="0" parTransId="{7B4CF42D-6B0E-4BBA-A476-ABE8CAFAAF84}" sibTransId="{A8D2E01F-EEB6-467A-8174-A27983F5245B}"/>
    <dgm:cxn modelId="{AED1CCC8-B3E2-4861-932A-16A7DB8297F4}" type="presOf" srcId="{A590CE87-958A-4778-8AB3-DB3F2B937CD7}" destId="{E3DF3C89-FE17-43F2-B2C6-5105FABFA91A}" srcOrd="1" destOrd="0" presId="urn:microsoft.com/office/officeart/2005/8/layout/list1"/>
    <dgm:cxn modelId="{582DCA28-992F-4E62-8F3E-0BC731C53911}" type="presOf" srcId="{153F2392-5916-4277-9C67-62F0125EC013}" destId="{F058D044-AFA9-4E78-913C-D618704DF309}" srcOrd="1" destOrd="0" presId="urn:microsoft.com/office/officeart/2005/8/layout/list1"/>
    <dgm:cxn modelId="{B35CCC1A-49C3-4DEB-AD47-352AB96CC476}" type="presOf" srcId="{52B54A96-31C2-4286-9D0A-2A9AB87A6953}" destId="{299E2C3C-3AA3-4F0D-AE78-275C6BCADEE6}" srcOrd="0" destOrd="0" presId="urn:microsoft.com/office/officeart/2005/8/layout/list1"/>
    <dgm:cxn modelId="{778990D0-CD3A-4574-B7C3-2C0B7CA801C5}" type="presOf" srcId="{153F2392-5916-4277-9C67-62F0125EC013}" destId="{F1441768-7DDE-4F86-92F7-330872997E64}" srcOrd="0" destOrd="0" presId="urn:microsoft.com/office/officeart/2005/8/layout/list1"/>
    <dgm:cxn modelId="{71846BC4-E557-4585-8DB4-E421F91640C3}" type="presOf" srcId="{52B54A96-31C2-4286-9D0A-2A9AB87A6953}" destId="{CC8C2E84-A182-46A5-B3F5-CD8F1F6C49C5}" srcOrd="1" destOrd="0" presId="urn:microsoft.com/office/officeart/2005/8/layout/list1"/>
    <dgm:cxn modelId="{C1F90D5E-C39A-4C02-A6B0-BA79353CED7B}" type="presOf" srcId="{A590CE87-958A-4778-8AB3-DB3F2B937CD7}" destId="{9F1632F7-AA9F-4E62-BF7C-C720811D4B8D}" srcOrd="0" destOrd="0" presId="urn:microsoft.com/office/officeart/2005/8/layout/list1"/>
    <dgm:cxn modelId="{2D2284DC-24E9-457A-B9CA-9FB103434F36}" type="presParOf" srcId="{7BE9EAE7-A16F-478E-A9F1-DFBEA326BDA7}" destId="{7E6DC779-9CDC-46BC-8344-4220E1E14E7C}" srcOrd="0" destOrd="0" presId="urn:microsoft.com/office/officeart/2005/8/layout/list1"/>
    <dgm:cxn modelId="{FFD7B829-062B-470F-9318-A7BAB04D9218}" type="presParOf" srcId="{7E6DC779-9CDC-46BC-8344-4220E1E14E7C}" destId="{9F1632F7-AA9F-4E62-BF7C-C720811D4B8D}" srcOrd="0" destOrd="0" presId="urn:microsoft.com/office/officeart/2005/8/layout/list1"/>
    <dgm:cxn modelId="{B8052DB7-C088-4C32-9645-3621E5044A99}" type="presParOf" srcId="{7E6DC779-9CDC-46BC-8344-4220E1E14E7C}" destId="{E3DF3C89-FE17-43F2-B2C6-5105FABFA91A}" srcOrd="1" destOrd="0" presId="urn:microsoft.com/office/officeart/2005/8/layout/list1"/>
    <dgm:cxn modelId="{662CCB88-C72B-43F2-80E1-7A75CC611EBF}" type="presParOf" srcId="{7BE9EAE7-A16F-478E-A9F1-DFBEA326BDA7}" destId="{D5D89432-4E15-4792-B0B4-2D67D19F70E5}" srcOrd="1" destOrd="0" presId="urn:microsoft.com/office/officeart/2005/8/layout/list1"/>
    <dgm:cxn modelId="{2327CC9D-9810-4F2F-93EC-DA23731B0259}" type="presParOf" srcId="{7BE9EAE7-A16F-478E-A9F1-DFBEA326BDA7}" destId="{CCFA73C9-6FF2-4BB7-AA64-32F54EB33885}" srcOrd="2" destOrd="0" presId="urn:microsoft.com/office/officeart/2005/8/layout/list1"/>
    <dgm:cxn modelId="{B0D10587-5117-4787-8F42-C8A2FE9AD5D1}" type="presParOf" srcId="{7BE9EAE7-A16F-478E-A9F1-DFBEA326BDA7}" destId="{9848883E-A178-43D7-B665-3336D4E44547}" srcOrd="3" destOrd="0" presId="urn:microsoft.com/office/officeart/2005/8/layout/list1"/>
    <dgm:cxn modelId="{B505EC0F-6C68-4A7C-BFCE-1A7417919B37}" type="presParOf" srcId="{7BE9EAE7-A16F-478E-A9F1-DFBEA326BDA7}" destId="{F89A2285-A094-43D0-92AA-4244A875E1D6}" srcOrd="4" destOrd="0" presId="urn:microsoft.com/office/officeart/2005/8/layout/list1"/>
    <dgm:cxn modelId="{2F914630-8DA4-4D6C-AF04-3837F4C88A5F}" type="presParOf" srcId="{F89A2285-A094-43D0-92AA-4244A875E1D6}" destId="{F1441768-7DDE-4F86-92F7-330872997E64}" srcOrd="0" destOrd="0" presId="urn:microsoft.com/office/officeart/2005/8/layout/list1"/>
    <dgm:cxn modelId="{3CBF955F-E5D0-49EA-9AE0-C8B9FFAA89E7}" type="presParOf" srcId="{F89A2285-A094-43D0-92AA-4244A875E1D6}" destId="{F058D044-AFA9-4E78-913C-D618704DF309}" srcOrd="1" destOrd="0" presId="urn:microsoft.com/office/officeart/2005/8/layout/list1"/>
    <dgm:cxn modelId="{27B4829D-E855-4951-A969-8458ABA0B6A3}" type="presParOf" srcId="{7BE9EAE7-A16F-478E-A9F1-DFBEA326BDA7}" destId="{C23F963F-86C5-46BC-A9FE-F3B4A7700FCD}" srcOrd="5" destOrd="0" presId="urn:microsoft.com/office/officeart/2005/8/layout/list1"/>
    <dgm:cxn modelId="{BB0911CF-41EB-4355-9F54-558397C43C70}" type="presParOf" srcId="{7BE9EAE7-A16F-478E-A9F1-DFBEA326BDA7}" destId="{B399A0D5-A697-4900-B428-39C080E5ADD2}" srcOrd="6" destOrd="0" presId="urn:microsoft.com/office/officeart/2005/8/layout/list1"/>
    <dgm:cxn modelId="{72061D90-AED1-4490-B586-5F8BAC7AB5DF}" type="presParOf" srcId="{7BE9EAE7-A16F-478E-A9F1-DFBEA326BDA7}" destId="{0BC4F569-FBDB-4C64-A463-EC2F23A12245}" srcOrd="7" destOrd="0" presId="urn:microsoft.com/office/officeart/2005/8/layout/list1"/>
    <dgm:cxn modelId="{8E4E3847-2E53-475C-8430-31322D330E39}" type="presParOf" srcId="{7BE9EAE7-A16F-478E-A9F1-DFBEA326BDA7}" destId="{986B3FC1-C0E2-497F-8DEA-82FE4D164819}" srcOrd="8" destOrd="0" presId="urn:microsoft.com/office/officeart/2005/8/layout/list1"/>
    <dgm:cxn modelId="{D89596C9-A6D2-49B7-9128-752CCAD001A5}" type="presParOf" srcId="{986B3FC1-C0E2-497F-8DEA-82FE4D164819}" destId="{299E2C3C-3AA3-4F0D-AE78-275C6BCADEE6}" srcOrd="0" destOrd="0" presId="urn:microsoft.com/office/officeart/2005/8/layout/list1"/>
    <dgm:cxn modelId="{6A8FAF10-902A-43F9-9D08-1109580437FA}" type="presParOf" srcId="{986B3FC1-C0E2-497F-8DEA-82FE4D164819}" destId="{CC8C2E84-A182-46A5-B3F5-CD8F1F6C49C5}" srcOrd="1" destOrd="0" presId="urn:microsoft.com/office/officeart/2005/8/layout/list1"/>
    <dgm:cxn modelId="{B9525098-EA0F-49B2-B373-48BEEAD09F89}" type="presParOf" srcId="{7BE9EAE7-A16F-478E-A9F1-DFBEA326BDA7}" destId="{611C8D8B-09D1-4390-A873-F3080249A191}" srcOrd="9" destOrd="0" presId="urn:microsoft.com/office/officeart/2005/8/layout/list1"/>
    <dgm:cxn modelId="{D42F290C-9F71-4809-8D61-290E70BD844A}" type="presParOf" srcId="{7BE9EAE7-A16F-478E-A9F1-DFBEA326BDA7}" destId="{49043777-C84E-4E17-BF39-F80D227BAE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7BC3D-12FF-4060-98F6-F3D8D205934A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31E3-8766-48FF-8E50-33E350E1AF5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59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31E3-8766-48FF-8E50-33E350E1AF56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894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DD4405-D52C-4C0F-A2CA-1415183982EC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9586F3-6912-4C77-95C8-C6A2EE9A57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D4405-D52C-4C0F-A2CA-1415183982EC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586F3-6912-4C77-95C8-C6A2EE9A57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D4405-D52C-4C0F-A2CA-1415183982EC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586F3-6912-4C77-95C8-C6A2EE9A57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D4405-D52C-4C0F-A2CA-1415183982EC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586F3-6912-4C77-95C8-C6A2EE9A57D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D4405-D52C-4C0F-A2CA-1415183982EC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586F3-6912-4C77-95C8-C6A2EE9A57D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D4405-D52C-4C0F-A2CA-1415183982EC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586F3-6912-4C77-95C8-C6A2EE9A57D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D4405-D52C-4C0F-A2CA-1415183982EC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586F3-6912-4C77-95C8-C6A2EE9A57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D4405-D52C-4C0F-A2CA-1415183982EC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586F3-6912-4C77-95C8-C6A2EE9A57D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D4405-D52C-4C0F-A2CA-1415183982EC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586F3-6912-4C77-95C8-C6A2EE9A57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FDD4405-D52C-4C0F-A2CA-1415183982EC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586F3-6912-4C77-95C8-C6A2EE9A57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DD4405-D52C-4C0F-A2CA-1415183982EC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9586F3-6912-4C77-95C8-C6A2EE9A57D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DD4405-D52C-4C0F-A2CA-1415183982EC}" type="datetimeFigureOut">
              <a:rPr lang="es-MX" smtClean="0"/>
              <a:pPr/>
              <a:t>25/04/2017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9586F3-6912-4C77-95C8-C6A2EE9A57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488" y="-304800"/>
            <a:ext cx="10086975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1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pPr algn="r"/>
            <a:r>
              <a:rPr lang="es-MX" sz="3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MX" sz="3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MX" sz="3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Metodología</a:t>
            </a:r>
            <a:r>
              <a:rPr lang="es-MX" sz="3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análisis y discusión de resultados</a:t>
            </a:r>
            <a:r>
              <a:rPr lang="es-MX" dirty="0">
                <a:effectLst/>
              </a:rPr>
              <a:t/>
            </a:r>
            <a:br>
              <a:rPr lang="es-MX" dirty="0">
                <a:effectLst/>
              </a:rPr>
            </a:b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76518"/>
              </p:ext>
            </p:extLst>
          </p:nvPr>
        </p:nvGraphicFramePr>
        <p:xfrm>
          <a:off x="467544" y="170080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6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es-ES" b="0" dirty="0" smtClean="0">
                <a:effectLst/>
              </a:rPr>
              <a:t/>
            </a:r>
            <a:br>
              <a:rPr lang="es-ES" b="0" dirty="0" smtClean="0">
                <a:effectLst/>
              </a:rPr>
            </a:br>
            <a:r>
              <a:rPr lang="es-ES" sz="3600" b="0" dirty="0" smtClean="0">
                <a:effectLst/>
              </a:rPr>
              <a:t>Se </a:t>
            </a:r>
            <a:r>
              <a:rPr lang="es-ES" sz="3600" b="0" dirty="0">
                <a:effectLst/>
              </a:rPr>
              <a:t>identificaron ciertas características en los 215 alumnos encuestados</a:t>
            </a:r>
            <a:endParaRPr lang="es-MX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748464" cy="5301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67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40466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D</a:t>
            </a:r>
            <a:r>
              <a:rPr lang="es-ES" sz="2400" dirty="0" smtClean="0"/>
              <a:t>e </a:t>
            </a:r>
            <a:r>
              <a:rPr lang="es-ES" sz="2400" dirty="0"/>
              <a:t>acuerdo al CENEVAL, en función de lo que los alumnos perciben como parte de lo que ya dominan teórica y prácticamente se obtiene lo siguiente:</a:t>
            </a:r>
            <a:endParaRPr lang="es-MX" sz="2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052277"/>
              </p:ext>
            </p:extLst>
          </p:nvPr>
        </p:nvGraphicFramePr>
        <p:xfrm>
          <a:off x="1115616" y="1700808"/>
          <a:ext cx="7416824" cy="439540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708412"/>
                <a:gridCol w="3708412"/>
              </a:tblGrid>
              <a:tr h="66176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VALOR PROMEDIO OBTENIDO</a:t>
                      </a:r>
                      <a:endParaRPr lang="es-MX" dirty="0"/>
                    </a:p>
                  </a:txBody>
                  <a:tcPr/>
                </a:tc>
              </a:tr>
              <a:tr h="661763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DE PLANES DE NEGOCIO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6.58</a:t>
                      </a:r>
                      <a:endParaRPr lang="es-MX" dirty="0"/>
                    </a:p>
                  </a:txBody>
                  <a:tcPr/>
                </a:tc>
              </a:tr>
              <a:tr h="661763">
                <a:tc>
                  <a:txBody>
                    <a:bodyPr/>
                    <a:lstStyle/>
                    <a:p>
                      <a:r>
                        <a:rPr lang="es-MX" dirty="0" smtClean="0"/>
                        <a:t>NEGOCIACION</a:t>
                      </a:r>
                      <a:r>
                        <a:rPr lang="es-MX" baseline="0" dirty="0" smtClean="0"/>
                        <a:t> COMERCIAL INTERNACIONAL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7.16</a:t>
                      </a:r>
                      <a:endParaRPr lang="es-MX" dirty="0"/>
                    </a:p>
                  </a:txBody>
                  <a:tcPr/>
                </a:tc>
              </a:tr>
              <a:tr h="1228988">
                <a:tc>
                  <a:txBody>
                    <a:bodyPr/>
                    <a:lstStyle/>
                    <a:p>
                      <a:r>
                        <a:rPr lang="es-MX" dirty="0" smtClean="0"/>
                        <a:t>APLICACIÓN DEL COMERCIOINTERNACIONAL EN EL AMBITO</a:t>
                      </a:r>
                      <a:r>
                        <a:rPr lang="es-MX" baseline="0" dirty="0" smtClean="0"/>
                        <a:t> EMPRESARIAL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7.12</a:t>
                      </a:r>
                      <a:endParaRPr lang="es-MX" dirty="0"/>
                    </a:p>
                  </a:txBody>
                  <a:tcPr/>
                </a:tc>
              </a:tr>
              <a:tr h="661763">
                <a:tc>
                  <a:txBody>
                    <a:bodyPr/>
                    <a:lstStyle/>
                    <a:p>
                      <a:r>
                        <a:rPr lang="es-MX" dirty="0" smtClean="0"/>
                        <a:t>LOGISTICA</a:t>
                      </a:r>
                      <a:r>
                        <a:rPr lang="es-MX" baseline="0" dirty="0" smtClean="0"/>
                        <a:t> DEL COMERCIO INTERNACIONAL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7.04</a:t>
                      </a:r>
                      <a:endParaRPr lang="es-MX" dirty="0"/>
                    </a:p>
                  </a:txBody>
                  <a:tcPr/>
                </a:tc>
              </a:tr>
              <a:tr h="519363">
                <a:tc>
                  <a:txBody>
                    <a:bodyPr/>
                    <a:lstStyle/>
                    <a:p>
                      <a:r>
                        <a:rPr lang="es-MX" dirty="0" smtClean="0"/>
                        <a:t>GESTION EMPRESARIAL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7.16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312368" y="6275258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Fuente: Encuesta a estudiantes CUCEA, 2011</a:t>
            </a:r>
            <a:endParaRPr lang="es-MX" dirty="0"/>
          </a:p>
        </p:txBody>
      </p:sp>
      <p:sp>
        <p:nvSpPr>
          <p:cNvPr id="12" name="11 Elipse"/>
          <p:cNvSpPr/>
          <p:nvPr/>
        </p:nvSpPr>
        <p:spPr>
          <a:xfrm>
            <a:off x="6228184" y="2385120"/>
            <a:ext cx="9178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6228184" y="3160968"/>
            <a:ext cx="917848" cy="3531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6228184" y="5524460"/>
            <a:ext cx="917848" cy="41296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9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45624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5328592"/>
          </a:xfrm>
        </p:spPr>
        <p:txBody>
          <a:bodyPr>
            <a:normAutofit fontScale="92500"/>
          </a:bodyPr>
          <a:lstStyle/>
          <a:p>
            <a:r>
              <a:rPr lang="es-MX" sz="2200" dirty="0" smtClean="0"/>
              <a:t>La hipótesis del estudio se comprueba parcialmente ya que  la función de negociación comercial si obtuvo una calificación mayor en cuanto al dominio por parte de los estudiantes en formación, </a:t>
            </a:r>
            <a:r>
              <a:rPr lang="es-MX" sz="2200" b="1" dirty="0" smtClean="0"/>
              <a:t>no así la aplicación del comercio internacional en el ámbito empresarial</a:t>
            </a:r>
            <a:r>
              <a:rPr lang="es-MX" sz="2200" dirty="0" smtClean="0"/>
              <a:t> que fue la segunda en valor promedio</a:t>
            </a:r>
          </a:p>
          <a:p>
            <a:pPr marL="109728" indent="0">
              <a:buNone/>
            </a:pPr>
            <a:endParaRPr lang="es-MX" sz="2200" dirty="0" smtClean="0"/>
          </a:p>
          <a:p>
            <a:pPr lvl="0"/>
            <a:r>
              <a:rPr lang="es-MX" sz="2200" dirty="0"/>
              <a:t>La función que menor dominio tienen los estudiantes de Negocios </a:t>
            </a:r>
            <a:r>
              <a:rPr lang="es-MX" sz="2200" dirty="0" smtClean="0"/>
              <a:t>Internacionales, </a:t>
            </a:r>
            <a:r>
              <a:rPr lang="es-MX" sz="2200" dirty="0"/>
              <a:t>es la que corresponde al </a:t>
            </a:r>
            <a:r>
              <a:rPr lang="es-MX" sz="2200" b="1" dirty="0"/>
              <a:t>desarrollo de planes de </a:t>
            </a:r>
            <a:r>
              <a:rPr lang="es-MX" sz="2200" b="1" dirty="0" smtClean="0"/>
              <a:t>negocios</a:t>
            </a:r>
            <a:endParaRPr lang="es-MX" sz="2200" b="1" dirty="0"/>
          </a:p>
          <a:p>
            <a:pPr marL="109728" lvl="0" indent="0">
              <a:buNone/>
            </a:pPr>
            <a:endParaRPr lang="es-MX" sz="2200" dirty="0"/>
          </a:p>
          <a:p>
            <a:pPr lvl="0"/>
            <a:r>
              <a:rPr lang="es-MX" sz="2200" dirty="0"/>
              <a:t>Las actividades profesionales que requieren ser reforzadas en cuanto al dominio de saberes teóricos para un mejor desempeño son  aquellas que están vinculadas a la función </a:t>
            </a:r>
            <a:r>
              <a:rPr lang="es-MX" sz="2200" dirty="0" smtClean="0"/>
              <a:t>anteriormente </a:t>
            </a:r>
            <a:r>
              <a:rPr lang="es-MX" sz="2200" dirty="0"/>
              <a:t>descrita, como </a:t>
            </a:r>
            <a:r>
              <a:rPr lang="es-MX" sz="2200" dirty="0" smtClean="0"/>
              <a:t>son </a:t>
            </a:r>
            <a:r>
              <a:rPr lang="es-MX" sz="2200" dirty="0"/>
              <a:t>la </a:t>
            </a:r>
            <a:r>
              <a:rPr lang="es-MX" sz="2200" b="1" dirty="0"/>
              <a:t>detección de oportunidades de negocios internacionales así como la elaboración d</a:t>
            </a:r>
            <a:r>
              <a:rPr lang="es-MX" sz="2000" b="1" dirty="0"/>
              <a:t>e planes de mercadotecnia internacional.</a:t>
            </a:r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6030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4392488"/>
          </a:xfrm>
        </p:spPr>
        <p:txBody>
          <a:bodyPr>
            <a:normAutofit/>
          </a:bodyPr>
          <a:lstStyle/>
          <a:p>
            <a:pPr lvl="0"/>
            <a:r>
              <a:rPr lang="es-MX" sz="2000" dirty="0"/>
              <a:t>Las tareas concretas que requieren de mayores habilidades para que el alumno se pueda desempeñar profesionalmente de acuerdo a cada función de las cinco correspondientes son:</a:t>
            </a:r>
            <a:r>
              <a:rPr lang="es-ES" sz="2000" dirty="0"/>
              <a:t> </a:t>
            </a:r>
            <a:r>
              <a:rPr lang="es-ES" sz="2000" b="1" dirty="0"/>
              <a:t>Analizar los mercados internacionales para detectar oportunidades de negocios (nuevos, expansión y consolidación), </a:t>
            </a:r>
            <a:endParaRPr lang="es-ES" sz="2000" b="1" dirty="0" smtClean="0"/>
          </a:p>
          <a:p>
            <a:pPr lvl="0"/>
            <a:r>
              <a:rPr lang="es-ES" sz="2000" b="1" dirty="0" smtClean="0"/>
              <a:t>Analizar </a:t>
            </a:r>
            <a:r>
              <a:rPr lang="es-ES" sz="2000" b="1" dirty="0"/>
              <a:t>condiciones de contratos internacionales, </a:t>
            </a:r>
            <a:endParaRPr lang="es-ES" sz="2000" b="1" dirty="0" smtClean="0"/>
          </a:p>
          <a:p>
            <a:pPr lvl="0"/>
            <a:r>
              <a:rPr lang="es-ES" sz="2000" b="1" dirty="0" smtClean="0"/>
              <a:t>Evaluar </a:t>
            </a:r>
            <a:r>
              <a:rPr lang="es-ES" sz="2000" b="1" dirty="0"/>
              <a:t>los compromisos establecidos en los acuerdos internacionales suscritos por México, </a:t>
            </a:r>
            <a:endParaRPr lang="es-ES" sz="2000" b="1" dirty="0" smtClean="0"/>
          </a:p>
          <a:p>
            <a:pPr lvl="0"/>
            <a:r>
              <a:rPr lang="es-ES" sz="2000" b="1" dirty="0" smtClean="0"/>
              <a:t>Manejo </a:t>
            </a:r>
            <a:r>
              <a:rPr lang="es-ES" sz="2000" b="1" dirty="0"/>
              <a:t>de proveedores logísticos y agentes aduanales y </a:t>
            </a:r>
            <a:endParaRPr lang="es-ES" sz="2000" b="1" dirty="0" smtClean="0"/>
          </a:p>
          <a:p>
            <a:pPr lvl="0"/>
            <a:r>
              <a:rPr lang="es-ES" sz="2000" b="1" dirty="0" smtClean="0"/>
              <a:t>Manejo </a:t>
            </a:r>
            <a:r>
              <a:rPr lang="es-ES" sz="2000" b="1" dirty="0"/>
              <a:t>de la selección del programa de fomento al comercio exterior</a:t>
            </a:r>
            <a:r>
              <a:rPr lang="es-ES" sz="2000" dirty="0"/>
              <a:t>.</a:t>
            </a:r>
            <a:endParaRPr lang="es-MX" sz="2000" dirty="0"/>
          </a:p>
          <a:p>
            <a:pPr marL="109728" indent="0">
              <a:buNone/>
            </a:pP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448272" cy="204600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08" y="4437112"/>
            <a:ext cx="3619500" cy="213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2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r"/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1340768"/>
            <a:ext cx="7416824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Es conveniente implementar este tipo de autoevaluación formativa en las instituciones universitarias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95736" y="2708920"/>
            <a:ext cx="6552728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El modelo de autoevaluación propuesto, posibilita realizar un ejercicio de evaluación educativa aplicable a cada contexto de un programa educativo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4077072"/>
            <a:ext cx="6768752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Se debe garantizar institucionalmente que estamos formando un cuadro profesional competitivo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12680" y="5449768"/>
            <a:ext cx="7431320" cy="12241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Este ejercicio de autoevaluación educativa, retoma al estudiante como el principal actor y quien puede valorar lo que a nivel de conocimientos y habilidades considera domina de un proceso formativo </a:t>
            </a:r>
          </a:p>
        </p:txBody>
      </p:sp>
    </p:spTree>
    <p:extLst>
      <p:ext uri="{BB962C8B-B14F-4D97-AF65-F5344CB8AC3E}">
        <p14:creationId xmlns:p14="http://schemas.microsoft.com/office/powerpoint/2010/main" val="35534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s-MX" dirty="0" smtClean="0"/>
          </a:p>
          <a:p>
            <a:pPr marL="109728" indent="0" algn="ctr">
              <a:buNone/>
            </a:pPr>
            <a:endParaRPr lang="es-MX" dirty="0"/>
          </a:p>
          <a:p>
            <a:pPr marL="109728" indent="0" algn="ctr">
              <a:buNone/>
            </a:pPr>
            <a:endParaRPr lang="es-MX" dirty="0" smtClean="0"/>
          </a:p>
          <a:p>
            <a:pPr marL="109728" indent="0" algn="ctr">
              <a:buNone/>
            </a:pPr>
            <a:r>
              <a:rPr lang="es-MX" sz="4000" b="1" dirty="0" smtClean="0"/>
              <a:t>POR SU ATENCIÓN,</a:t>
            </a:r>
          </a:p>
          <a:p>
            <a:pPr marL="109728" indent="0" algn="ctr">
              <a:buNone/>
            </a:pPr>
            <a:r>
              <a:rPr lang="es-MX" sz="4000" b="1" dirty="0" smtClean="0"/>
              <a:t>GRACIAS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88048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420472" cy="108012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r"/>
            <a:r>
              <a:rPr lang="es-MX" sz="28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sz="28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sz="2800" b="0" i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sz="2800" b="0" i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sz="28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sz="28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sz="220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VII FORO DE INVESTIGACION NACIONAL E INTERNACIONAL DE LA RED DE INVESTIGACION EN: “COMPETITIVIDAD, INNOVACION Y DESARROLLO SUSTENTABLE”.</a:t>
            </a:r>
            <a:endParaRPr lang="es-MX" sz="2200" i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640960" cy="302433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lnSpc>
                <a:spcPct val="170000"/>
              </a:lnSpc>
            </a:pPr>
            <a:endParaRPr lang="es-MX" sz="20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es-MX" sz="26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 EGEL de  Negocios Internacionales y la percepción del dominio de funciones, actividades y tareas profesionales en Estudiantes del CUCEA-UDG.</a:t>
            </a:r>
          </a:p>
          <a:p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77816" y="5747752"/>
            <a:ext cx="60486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b="1" dirty="0">
                <a:solidFill>
                  <a:schemeClr val="tx1"/>
                </a:solidFill>
              </a:rPr>
              <a:t>Dr. Antonio de Jesús Vizcaíno</a:t>
            </a:r>
            <a:endParaRPr lang="es-MX" dirty="0">
              <a:solidFill>
                <a:schemeClr val="tx1"/>
              </a:solidFill>
            </a:endParaRPr>
          </a:p>
          <a:p>
            <a:pPr algn="r"/>
            <a:r>
              <a:rPr lang="es-MX" b="1" dirty="0">
                <a:solidFill>
                  <a:schemeClr val="tx1"/>
                </a:solidFill>
              </a:rPr>
              <a:t>Mtro. José de Jesús Urzúa López</a:t>
            </a:r>
            <a:endParaRPr lang="es-MX" dirty="0">
              <a:solidFill>
                <a:schemeClr val="tx1"/>
              </a:solidFill>
            </a:endParaRPr>
          </a:p>
          <a:p>
            <a:pPr algn="r"/>
            <a:r>
              <a:rPr lang="es-MX" b="1" dirty="0">
                <a:solidFill>
                  <a:schemeClr val="tx1"/>
                </a:solidFill>
              </a:rPr>
              <a:t>Mtra. Martha Filomena Muñoz Fajardo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884368" cy="792088"/>
          </a:xfrm>
        </p:spPr>
        <p:txBody>
          <a:bodyPr>
            <a:noAutofit/>
          </a:bodyPr>
          <a:lstStyle/>
          <a:p>
            <a:pPr algn="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UNIVERSITARIO DE CIENCIAS ECONOMICO ADMINSTRATIVAS</a:t>
            </a:r>
            <a:b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MERCADOTECNIA Y NEGOCIOS INTERNACIONALES</a:t>
            </a: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08920"/>
            <a:ext cx="1280052" cy="157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1124744"/>
            <a:ext cx="7560840" cy="5670229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El trabajo expone los resultados de un estudio cuantitativo realizado a una muestra de 215 alumnos del CUCEA-UDG, que cursan la Licenciatura en Negocios Internacionales, respecto al dominio previo a su egreso, de las funciones, actividades y tareas profesionales que contempla el Examen General de Licenciatura del CENEVAL</a:t>
            </a:r>
            <a:r>
              <a:rPr lang="es-MX" sz="2400" dirty="0" smtClean="0"/>
              <a:t>.</a:t>
            </a:r>
            <a:r>
              <a:rPr lang="es-MX" sz="2400" dirty="0"/>
              <a:t> El estudio de tipo descriptivo, exploratorio y transversal, posibilita conocer de los propios estudiantes, el dominio de competencias profesionales acordes a su futuro desempeño laboral, tomando como referente el EGEL.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105246"/>
              </p:ext>
            </p:extLst>
          </p:nvPr>
        </p:nvGraphicFramePr>
        <p:xfrm>
          <a:off x="179512" y="260648"/>
          <a:ext cx="85072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2021097" cy="142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59632" y="1628800"/>
            <a:ext cx="7200800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cap="small" dirty="0"/>
              <a:t>PERMITE REALIZAR UNA EVALUACION </a:t>
            </a:r>
            <a:r>
              <a:rPr lang="es-MX" sz="2800" cap="small" dirty="0" smtClean="0"/>
              <a:t>EDUCATIVA  </a:t>
            </a:r>
            <a:r>
              <a:rPr lang="es-MX" sz="2800" cap="small" dirty="0"/>
              <a:t>CON RELACION A LA FORMACION PROFESIONAL ADQUIRIDA E IDENTIFICAR AREAS FORMATIVAS QUE REQUIEREN UNA MAYOR PREPARACION ACADEMICA</a:t>
            </a:r>
            <a:endParaRPr lang="es-MX" sz="2800" dirty="0"/>
          </a:p>
          <a:p>
            <a:r>
              <a:rPr lang="es-MX" sz="2800" cap="small" dirty="0"/>
              <a:t> 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83703"/>
              </p:ext>
            </p:extLst>
          </p:nvPr>
        </p:nvGraphicFramePr>
        <p:xfrm>
          <a:off x="179512" y="332656"/>
          <a:ext cx="8964488" cy="636882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482244"/>
                <a:gridCol w="4482244"/>
              </a:tblGrid>
              <a:tr h="633409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IES</a:t>
                      </a:r>
                      <a:endParaRPr lang="es-MX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REALIDAD</a:t>
                      </a:r>
                      <a:endParaRPr lang="es-MX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38169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r>
                        <a:rPr lang="es-MX" sz="2400" dirty="0" smtClean="0"/>
                        <a:t>Proyectos</a:t>
                      </a:r>
                      <a:r>
                        <a:rPr lang="es-MX" sz="2400" baseline="0" dirty="0" smtClean="0"/>
                        <a:t> curriculares centrados en el alumno que participe activamente en el proceso de aprendizaje y desarrolle en forma plena capacidades, habilidades y actitudes.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80933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 smtClean="0"/>
                        <a:t>El estudiante poco</a:t>
                      </a:r>
                      <a:r>
                        <a:rPr lang="es-MX" sz="2800" baseline="0" dirty="0" smtClean="0"/>
                        <a:t> participa en procesos de evaluación institucional</a:t>
                      </a:r>
                      <a:endParaRPr lang="es-MX" sz="2800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88843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38437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043790"/>
              </p:ext>
            </p:extLst>
          </p:nvPr>
        </p:nvGraphicFramePr>
        <p:xfrm>
          <a:off x="575048" y="-243408"/>
          <a:ext cx="8568952" cy="62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351058" y="4636511"/>
            <a:ext cx="8541421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800" dirty="0">
                <a:solidFill>
                  <a:schemeClr val="tx1"/>
                </a:solidFill>
              </a:rPr>
              <a:t>Que funciones, actividades y tareas profesionales  de acuerdo al </a:t>
            </a:r>
            <a:r>
              <a:rPr lang="es-MX" sz="2800" dirty="0" err="1" smtClean="0">
                <a:solidFill>
                  <a:schemeClr val="tx1"/>
                </a:solidFill>
              </a:rPr>
              <a:t>EGEL,considera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>
                <a:solidFill>
                  <a:schemeClr val="tx1"/>
                </a:solidFill>
              </a:rPr>
              <a:t>el estudiante ha desarrollado con mayor o menor énfasis durante su formación académica en la   Licenciatura en NIN que ofrece CUCEA</a:t>
            </a:r>
          </a:p>
        </p:txBody>
      </p:sp>
    </p:spTree>
    <p:extLst>
      <p:ext uri="{BB962C8B-B14F-4D97-AF65-F5344CB8AC3E}">
        <p14:creationId xmlns:p14="http://schemas.microsoft.com/office/powerpoint/2010/main" val="39763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061187"/>
              </p:ext>
            </p:extLst>
          </p:nvPr>
        </p:nvGraphicFramePr>
        <p:xfrm>
          <a:off x="323528" y="188640"/>
          <a:ext cx="85072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6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“El desarrollo y la prosperidad económica dependen de la capacidad de los países para educar a todos los miembros de sus sociedades y ofrecerles un aprendizaje a lo largo de toda la vida” (Estrada,  Iturbe &amp;  Revueltas, 2010</a:t>
            </a:r>
            <a:r>
              <a:rPr lang="es-MX" sz="3600" dirty="0" smtClean="0"/>
              <a:t>).</a:t>
            </a:r>
            <a:endParaRPr lang="es-MX" sz="3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s-MX" dirty="0" smtClean="0"/>
              <a:t>Marco Teórico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78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27949" y="620688"/>
            <a:ext cx="216024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INSTITUCION EDUCATIVA</a:t>
            </a:r>
            <a:endParaRPr lang="es-MX" sz="2000" dirty="0"/>
          </a:p>
        </p:txBody>
      </p:sp>
      <p:sp>
        <p:nvSpPr>
          <p:cNvPr id="5" name="4 Rectángulo"/>
          <p:cNvSpPr/>
          <p:nvPr/>
        </p:nvSpPr>
        <p:spPr>
          <a:xfrm>
            <a:off x="5841328" y="754208"/>
            <a:ext cx="216024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ALUMNO</a:t>
            </a:r>
            <a:endParaRPr lang="es-MX" sz="2000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779912" y="980728"/>
            <a:ext cx="1359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3779912" y="1268760"/>
            <a:ext cx="14492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2 Elipse"/>
          <p:cNvSpPr/>
          <p:nvPr/>
        </p:nvSpPr>
        <p:spPr>
          <a:xfrm>
            <a:off x="3220320" y="1733415"/>
            <a:ext cx="2621008" cy="158417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EVALUACION EDUCATIVA</a:t>
            </a:r>
            <a:endParaRPr lang="es-MX" sz="2000" b="1" dirty="0">
              <a:solidFill>
                <a:schemeClr val="tx1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2115817" y="2881508"/>
            <a:ext cx="1072372" cy="567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930586" y="2714201"/>
            <a:ext cx="1070992" cy="631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530824" y="3449404"/>
            <a:ext cx="0" cy="571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530811" y="3606640"/>
            <a:ext cx="2121192" cy="107163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Valorar aciertos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3442979" y="4035913"/>
            <a:ext cx="2330812" cy="105454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Reconocer fallas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6076951" y="3497244"/>
            <a:ext cx="3059832" cy="13029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Detectar potencialidades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143694" y="5591009"/>
            <a:ext cx="3662612" cy="1052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RETROALIMENTACION DE PROYECTO EDUCATIVO</a:t>
            </a:r>
            <a:endParaRPr lang="es-MX" dirty="0"/>
          </a:p>
        </p:txBody>
      </p:sp>
      <p:sp>
        <p:nvSpPr>
          <p:cNvPr id="31" name="30 Flecha izquierda y arriba"/>
          <p:cNvSpPr/>
          <p:nvPr/>
        </p:nvSpPr>
        <p:spPr>
          <a:xfrm rot="5400000">
            <a:off x="2985561" y="4687701"/>
            <a:ext cx="1451834" cy="2153092"/>
          </a:xfrm>
          <a:prstGeom prst="lef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64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610</TotalTime>
  <Words>820</Words>
  <Application>Microsoft Office PowerPoint</Application>
  <PresentationFormat>Presentación en pantalla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 2</vt:lpstr>
      <vt:lpstr>Wingdings 3</vt:lpstr>
      <vt:lpstr>Concurrencia</vt:lpstr>
      <vt:lpstr>Presentación de PowerPoint</vt:lpstr>
      <vt:lpstr>   VII FORO DE INVESTIGACION NACIONAL E INTERNACIONAL DE LA RED DE INVESTIGACION EN: “COMPETITIVIDAD, INNOVACION Y DESARROLLO SUSTENTABLE”.</vt:lpstr>
      <vt:lpstr>CENTRO UNIVERSITARIO DE CIENCIAS ECONOMICO ADMINSTRATIVAS  DEPARTAMENTO DE MERCADOTECNIA Y NEGOCIOS INTERNACIONALES</vt:lpstr>
      <vt:lpstr>Presentación de PowerPoint</vt:lpstr>
      <vt:lpstr>Presentación de PowerPoint</vt:lpstr>
      <vt:lpstr>Presentación de PowerPoint</vt:lpstr>
      <vt:lpstr>Presentación de PowerPoint</vt:lpstr>
      <vt:lpstr>Marco Teórico</vt:lpstr>
      <vt:lpstr>Presentación de PowerPoint</vt:lpstr>
      <vt:lpstr> Metodología, análisis y discusión de resultados </vt:lpstr>
      <vt:lpstr> Se identificaron ciertas características en los 215 alumnos encuestados</vt:lpstr>
      <vt:lpstr>Presentación de PowerPoint</vt:lpstr>
      <vt:lpstr>CONCLUSIONES</vt:lpstr>
      <vt:lpstr>Presentación de PowerPoint</vt:lpstr>
      <vt:lpstr>RECOMENDACIONES</vt:lpstr>
      <vt:lpstr>Presentación de PowerPoint</vt:lpstr>
    </vt:vector>
  </TitlesOfParts>
  <Company>CUCEA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 FORO DE INVESTIGACION EN COLIMA</dc:title>
  <dc:creator>Alumno</dc:creator>
  <cp:lastModifiedBy>Alumno</cp:lastModifiedBy>
  <cp:revision>58</cp:revision>
  <dcterms:created xsi:type="dcterms:W3CDTF">2012-09-18T23:13:31Z</dcterms:created>
  <dcterms:modified xsi:type="dcterms:W3CDTF">2017-04-25T21:23:24Z</dcterms:modified>
</cp:coreProperties>
</file>