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8" r:id="rId4"/>
    <p:sldId id="264" r:id="rId5"/>
    <p:sldId id="263" r:id="rId6"/>
    <p:sldId id="265" r:id="rId7"/>
    <p:sldId id="266" r:id="rId8"/>
    <p:sldId id="267" r:id="rId9"/>
    <p:sldId id="277" r:id="rId10"/>
    <p:sldId id="276" r:id="rId11"/>
    <p:sldId id="274" r:id="rId12"/>
    <p:sldId id="275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F4F408-7082-4552-8E2B-D33712404B5C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F91F1D-7C9F-4A4C-BE27-1E56CE07C8F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" TargetMode="External"/><Relationship Id="rId2" Type="http://schemas.openxmlformats.org/officeDocument/2006/relationships/hyperlink" Target="http://www.definicionabc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5661248"/>
            <a:ext cx="3888432" cy="600472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Mtra. Ana Leticia Pérez Magaña</a:t>
            </a:r>
            <a:endParaRPr lang="es-MX" sz="2000" dirty="0"/>
          </a:p>
        </p:txBody>
      </p:sp>
      <p:pic>
        <p:nvPicPr>
          <p:cNvPr id="1026" name="Picture 2" descr="Matriz, Red, Intercambio De Datos, Redes,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063703" cy="506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96136" y="2276872"/>
            <a:ext cx="2434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FODA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1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50" y="548680"/>
            <a:ext cx="705678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438" y="522858"/>
            <a:ext cx="6826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409725" y="5877272"/>
            <a:ext cx="4176464" cy="66391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Desde la vida, el entorno y los grupos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46078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13911"/>
              </p:ext>
            </p:extLst>
          </p:nvPr>
        </p:nvGraphicFramePr>
        <p:xfrm>
          <a:off x="896615" y="476670"/>
          <a:ext cx="7702375" cy="6264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377"/>
                <a:gridCol w="4098998"/>
              </a:tblGrid>
              <a:tr h="46141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FF00"/>
                          </a:solidFill>
                          <a:effectLst/>
                        </a:rPr>
                        <a:t>ANÁLISIS INTERNO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dirty="0">
                          <a:effectLst/>
                        </a:rPr>
                        <a:t> </a:t>
                      </a:r>
                      <a:endParaRPr lang="es-MX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b="1" dirty="0">
                          <a:effectLst/>
                        </a:rPr>
                        <a:t> </a:t>
                      </a:r>
                      <a:endParaRPr lang="es-MX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  <a:tr h="305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¿En qué soy bueno?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¿Cuáles son mis cualidades?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¿Qué ventajas tengo?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¿Con qué recursos cuento?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¿Cuáles son esas virtudes o fortalezas que los demás dicen que tengo  y que yo me reconozco</a:t>
                      </a:r>
                      <a:r>
                        <a:rPr lang="es-MX" sz="1200" dirty="0" smtClean="0">
                          <a:effectLst/>
                        </a:rPr>
                        <a:t>?</a:t>
                      </a:r>
                      <a:endParaRPr lang="es-MX" sz="1200" dirty="0">
                        <a:effectLst/>
                      </a:endParaRPr>
                    </a:p>
                  </a:txBody>
                  <a:tcPr marL="36401" marR="36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Ideas para </a:t>
                      </a:r>
                      <a:r>
                        <a:rPr lang="es-MX" sz="1200" b="1" u="sng" dirty="0">
                          <a:effectLst/>
                        </a:rPr>
                        <a:t>aprovechar o </a:t>
                      </a:r>
                      <a:r>
                        <a:rPr lang="es-MX" sz="1200" b="1" u="sng" dirty="0">
                          <a:effectLst/>
                          <a:highlight>
                            <a:srgbClr val="FFFF00"/>
                          </a:highlight>
                        </a:rPr>
                        <a:t>construir</a:t>
                      </a:r>
                      <a:r>
                        <a:rPr lang="es-MX" sz="1200" b="1" u="sng" dirty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sobre estas fortalezas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  <a:tr h="2748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¿Qué me tira para abajo?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¿Qué debería evadir por mi propio bien?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¿Qué es lo que me atrasa?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¿Cuáles son las tendencias negativas o destructivas que te causan sufrimiento a ti como a los demás?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9625" algn="l"/>
                        </a:tabLst>
                      </a:pPr>
                      <a:r>
                        <a:rPr lang="es-MX" sz="1200" dirty="0">
                          <a:effectLst/>
                        </a:rPr>
                        <a:t>Ideas para </a:t>
                      </a:r>
                      <a:r>
                        <a:rPr lang="es-MX" sz="1200" b="1" u="sng" dirty="0">
                          <a:effectLst/>
                          <a:highlight>
                            <a:srgbClr val="FFFF00"/>
                          </a:highlight>
                        </a:rPr>
                        <a:t>minimizar o corregir</a:t>
                      </a:r>
                      <a:r>
                        <a:rPr lang="es-MX" sz="1200" b="1" u="sng" dirty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estas debilidades (Me voy a fortalecer en)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</a:tbl>
          </a:graphicData>
        </a:graphic>
      </p:graphicFrame>
      <p:sp>
        <p:nvSpPr>
          <p:cNvPr id="3" name="3 Flecha derecha"/>
          <p:cNvSpPr/>
          <p:nvPr/>
        </p:nvSpPr>
        <p:spPr>
          <a:xfrm rot="16200000">
            <a:off x="-437552" y="3617649"/>
            <a:ext cx="1929937" cy="5730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effectLst/>
                <a:ea typeface="Calibri"/>
                <a:cs typeface="Times New Roman"/>
              </a:rPr>
              <a:t>Desde el   SOY</a:t>
            </a:r>
            <a:endParaRPr lang="es-MX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7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85925"/>
              </p:ext>
            </p:extLst>
          </p:nvPr>
        </p:nvGraphicFramePr>
        <p:xfrm>
          <a:off x="1187624" y="476671"/>
          <a:ext cx="7558360" cy="619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684"/>
                <a:gridCol w="4198676"/>
              </a:tblGrid>
              <a:tr h="503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FF00"/>
                          </a:solidFill>
                          <a:effectLst/>
                        </a:rPr>
                        <a:t>ANÁLISIS EXTERNO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  <a:tr h="2920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OPORTUNIDADES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¿Quiénes me ayudan?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¿Cuáles son las oportunidades con que cuento en mi entorno?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¿</a:t>
                      </a:r>
                      <a:r>
                        <a:rPr lang="es-MX" sz="1200" dirty="0">
                          <a:effectLst/>
                        </a:rPr>
                        <a:t>Cuáles son  con las que mejor me podría desenvolver? ¿Viendo el panorama presente-futuro, cuáles son las posibilidades que te entusiasman?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Ideas para </a:t>
                      </a:r>
                      <a:r>
                        <a:rPr lang="es-MX" sz="1200" b="1" u="sng" dirty="0">
                          <a:effectLst/>
                          <a:highlight>
                            <a:srgbClr val="FFFF00"/>
                          </a:highlight>
                        </a:rPr>
                        <a:t>investigar o aprovechar</a:t>
                      </a:r>
                      <a:r>
                        <a:rPr lang="es-MX" sz="1200" b="1" u="sng" dirty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estas oportunidades (puedo conseguir….)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  <a:tr h="2768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AMENAZAS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¿Qué puede ser un obstáculo?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¿Qué considero como amenaza?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¿Cuál es el reto más grande que debes afrontar, viendo a futuro?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¿Cuál es el reto personal mayor que tienes que afrontar?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¿Qué es lo que evitas que eventualmente tendrás que afrontar?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Ideas para </a:t>
                      </a:r>
                      <a:r>
                        <a:rPr lang="es-MX" sz="1200" b="1" u="sng" dirty="0">
                          <a:effectLst/>
                          <a:highlight>
                            <a:srgbClr val="FFFF00"/>
                          </a:highlight>
                        </a:rPr>
                        <a:t>minimizar, sobreponerse</a:t>
                      </a:r>
                      <a:r>
                        <a:rPr lang="es-MX" sz="1200" b="1" u="sng" dirty="0">
                          <a:effectLst/>
                        </a:rPr>
                        <a:t> o defenderse </a:t>
                      </a:r>
                      <a:r>
                        <a:rPr lang="es-MX" sz="1200" dirty="0">
                          <a:effectLst/>
                        </a:rPr>
                        <a:t>a esas amenazas (pondré atención en…)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01" marR="36401" marT="0" marB="0"/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397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92190"/>
              </p:ext>
            </p:extLst>
          </p:nvPr>
        </p:nvGraphicFramePr>
        <p:xfrm>
          <a:off x="827584" y="764703"/>
          <a:ext cx="7560840" cy="5616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420"/>
                <a:gridCol w="3780420"/>
              </a:tblGrid>
              <a:tr h="1030491">
                <a:tc gridSpan="2">
                  <a:txBody>
                    <a:bodyPr/>
                    <a:lstStyle/>
                    <a:p>
                      <a:pPr algn="ctr"/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ESTRATEGIAS</a:t>
                      </a:r>
                      <a:r>
                        <a:rPr lang="es-ES" sz="2000" baseline="0" dirty="0" smtClean="0"/>
                        <a:t> BASADAS EN EL ANÁLISIS FODA</a:t>
                      </a: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293067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1.- ESTRATEGIAS</a:t>
                      </a:r>
                      <a:r>
                        <a:rPr lang="es-ES" baseline="0" dirty="0" smtClean="0"/>
                        <a:t>  FO</a:t>
                      </a:r>
                    </a:p>
                    <a:p>
                      <a:pPr algn="ctr"/>
                      <a:r>
                        <a:rPr lang="es-ES" baseline="0" dirty="0" smtClean="0"/>
                        <a:t>(Fortalezas y Oportunidades)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2.- </a:t>
                      </a:r>
                      <a:r>
                        <a:rPr lang="es-ES" baseline="0" dirty="0" smtClean="0"/>
                        <a:t> ESTRATEGIAS  DO</a:t>
                      </a:r>
                    </a:p>
                    <a:p>
                      <a:pPr algn="ctr"/>
                      <a:r>
                        <a:rPr lang="es-ES" baseline="0" dirty="0" smtClean="0"/>
                        <a:t>(Debilidades y oportunidades)</a:t>
                      </a:r>
                      <a:endParaRPr lang="es-MX" dirty="0"/>
                    </a:p>
                  </a:txBody>
                  <a:tcPr/>
                </a:tc>
              </a:tr>
              <a:tr h="2293067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3.- ESTRATEGIAS   FA</a:t>
                      </a:r>
                    </a:p>
                    <a:p>
                      <a:pPr algn="ctr"/>
                      <a:r>
                        <a:rPr lang="es-ES" dirty="0" smtClean="0"/>
                        <a:t>(fortalezas</a:t>
                      </a:r>
                      <a:r>
                        <a:rPr lang="es-ES" baseline="0" dirty="0" smtClean="0"/>
                        <a:t> y amenazas)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4.- ESTRATEGIAS  DA</a:t>
                      </a:r>
                    </a:p>
                    <a:p>
                      <a:pPr algn="ctr"/>
                      <a:r>
                        <a:rPr lang="es-ES" dirty="0" smtClean="0"/>
                        <a:t>(Debilidades</a:t>
                      </a:r>
                      <a:r>
                        <a:rPr lang="es-ES" baseline="0" dirty="0" smtClean="0"/>
                        <a:t> y amenazas)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323528" y="2996952"/>
            <a:ext cx="3312368" cy="79208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¿Cómo potencializo más mis fortalezas en vista a mis oportunidades?</a:t>
            </a:r>
            <a:endParaRPr lang="es-MX" sz="1200" dirty="0"/>
          </a:p>
        </p:txBody>
      </p:sp>
      <p:sp>
        <p:nvSpPr>
          <p:cNvPr id="4" name="3 Flecha derecha"/>
          <p:cNvSpPr/>
          <p:nvPr/>
        </p:nvSpPr>
        <p:spPr>
          <a:xfrm>
            <a:off x="323528" y="5157192"/>
            <a:ext cx="3816424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¿Qué recursos y fortalezas tengo para enfrentar o minimizar las amenazas</a:t>
            </a:r>
            <a:endParaRPr lang="es-MX" sz="1200" dirty="0"/>
          </a:p>
        </p:txBody>
      </p:sp>
      <p:sp>
        <p:nvSpPr>
          <p:cNvPr id="5" name="4 Flecha derecha"/>
          <p:cNvSpPr/>
          <p:nvPr/>
        </p:nvSpPr>
        <p:spPr>
          <a:xfrm>
            <a:off x="4914025" y="2909811"/>
            <a:ext cx="3672408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¿Con qué fortalezas cuento para impulsar y modificar mis debilidades?</a:t>
            </a:r>
            <a:endParaRPr lang="es-MX" sz="1200" dirty="0"/>
          </a:p>
        </p:txBody>
      </p:sp>
      <p:sp>
        <p:nvSpPr>
          <p:cNvPr id="6" name="5 Flecha derecha"/>
          <p:cNvSpPr/>
          <p:nvPr/>
        </p:nvSpPr>
        <p:spPr>
          <a:xfrm>
            <a:off x="4878021" y="5140990"/>
            <a:ext cx="3744416" cy="9361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¿Qué plan de acción apoyado de mis fortalezas puedo emprender ante este binomio?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248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412776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¿Cuáles han sido nuestros mayores logros?</a:t>
            </a:r>
          </a:p>
          <a:p>
            <a:r>
              <a:rPr lang="es-MX" dirty="0"/>
              <a:t>2. ¿Cuáles han sido nuestras principales deficiencias?</a:t>
            </a:r>
          </a:p>
          <a:p>
            <a:r>
              <a:rPr lang="es-MX" dirty="0"/>
              <a:t>3. ¿Qué medidas debemos tomar para reducirlas al mínimo?</a:t>
            </a:r>
          </a:p>
          <a:p>
            <a:r>
              <a:rPr lang="es-MX" dirty="0"/>
              <a:t>4. ¿Cuáles son nuestras principales Fortalezas?</a:t>
            </a:r>
          </a:p>
          <a:p>
            <a:r>
              <a:rPr lang="es-MX" dirty="0"/>
              <a:t>5. ¿Cómo aprovecharlas desde una perspectiva estratégica y operativa?</a:t>
            </a:r>
          </a:p>
          <a:p>
            <a:r>
              <a:rPr lang="es-MX" dirty="0"/>
              <a:t>6. ¿Cuáles son nuestras principales Debilidades?</a:t>
            </a:r>
          </a:p>
          <a:p>
            <a:r>
              <a:rPr lang="es-MX" dirty="0"/>
              <a:t>7. ¿Cómo corregirlas para reducirlas al mínimo?</a:t>
            </a:r>
          </a:p>
          <a:p>
            <a:r>
              <a:rPr lang="es-MX" dirty="0"/>
              <a:t>8. ¿Qué factores externos fundamentales nos podrían afectar? (Amenazas)</a:t>
            </a:r>
          </a:p>
          <a:p>
            <a:r>
              <a:rPr lang="es-MX" dirty="0"/>
              <a:t>9. ¿Qué medidas debo tomar para abordarlos (evitarlos, minimizarlos) en forma efectiva?</a:t>
            </a:r>
          </a:p>
          <a:p>
            <a:r>
              <a:rPr lang="es-MX" dirty="0"/>
              <a:t>10. ¿Cuáles son las principales Oportunidades que vislumbramos?</a:t>
            </a:r>
          </a:p>
          <a:p>
            <a:r>
              <a:rPr lang="es-MX" dirty="0"/>
              <a:t>11. ¿Qué podemos hacer para aprovecharlas?</a:t>
            </a: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572" y="69266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Algunas preguntas guía y para la reflexión en el análisis FODA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2313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ClrTx/>
              <a:buSzTx/>
            </a:pPr>
            <a:r>
              <a:rPr lang="es-MX" sz="1800" dirty="0" smtClean="0"/>
              <a:t>ABC</a:t>
            </a:r>
            <a:r>
              <a:rPr lang="es-MX" sz="1800" dirty="0"/>
              <a:t>. (2011). definiciones. septiembre 13, 2016, de ABC Sitio web: </a:t>
            </a:r>
            <a:r>
              <a:rPr lang="es-MX" sz="1800" dirty="0">
                <a:hlinkClick r:id="rId2"/>
              </a:rPr>
              <a:t>http://</a:t>
            </a:r>
            <a:r>
              <a:rPr lang="es-MX" sz="1800" dirty="0" smtClean="0">
                <a:hlinkClick r:id="rId2"/>
              </a:rPr>
              <a:t>www.definicionabc.com/</a:t>
            </a:r>
            <a:endParaRPr lang="es-MX" sz="1800" dirty="0" smtClean="0"/>
          </a:p>
          <a:p>
            <a:pPr marL="342900" lvl="0" indent="-342900">
              <a:buClrTx/>
              <a:buSzTx/>
            </a:pPr>
            <a:r>
              <a:rPr lang="es-ES" sz="1800" dirty="0" smtClean="0">
                <a:solidFill>
                  <a:prstClr val="black"/>
                </a:solidFill>
              </a:rPr>
              <a:t>{todas </a:t>
            </a:r>
            <a:r>
              <a:rPr lang="es-ES" sz="1800" dirty="0">
                <a:solidFill>
                  <a:prstClr val="black"/>
                </a:solidFill>
              </a:rPr>
              <a:t>las imágenes de esta presentación}.(septiembre 13, 2016), recuperado de: </a:t>
            </a:r>
            <a:r>
              <a:rPr lang="es-ES" sz="1800" dirty="0">
                <a:solidFill>
                  <a:prstClr val="black"/>
                </a:solidFill>
                <a:hlinkClick r:id="rId3"/>
              </a:rPr>
              <a:t>http://www.shutterstock.com/</a:t>
            </a:r>
            <a:endParaRPr lang="es-ES" sz="1800" dirty="0">
              <a:solidFill>
                <a:prstClr val="black"/>
              </a:solidFill>
            </a:endParaRPr>
          </a:p>
          <a:p>
            <a:pPr marL="342900" lvl="0" indent="-342900">
              <a:buClrTx/>
              <a:buSzTx/>
            </a:pPr>
            <a:r>
              <a:rPr lang="es-MX" sz="1800" dirty="0">
                <a:solidFill>
                  <a:prstClr val="black"/>
                </a:solidFill>
              </a:rPr>
              <a:t>Unidad de tutorías. (2015). tutorados. Centro Universitario de Ciencias Económico-Administrativas: unidad de tutorías (CUCEA</a:t>
            </a:r>
            <a:r>
              <a:rPr lang="es-MX" sz="1800" dirty="0" smtClean="0">
                <a:solidFill>
                  <a:prstClr val="black"/>
                </a:solidFill>
              </a:rPr>
              <a:t>).</a:t>
            </a:r>
          </a:p>
          <a:p>
            <a:pPr marL="342900" lvl="0" indent="-342900">
              <a:buClrTx/>
              <a:buSzTx/>
            </a:pPr>
            <a:r>
              <a:rPr lang="es-MX" sz="1800" dirty="0"/>
              <a:t>Armijo, M.. (2009). Manual de Planificación Estratégica. septiembre 13, 2016, de CEPAL Sitio web: http://www.cepal.org/ilpes/noticias/paginas/3/38453/manual_planificacion_estrategica.pdf</a:t>
            </a:r>
            <a:endParaRPr lang="es-MX" sz="1800" dirty="0">
              <a:solidFill>
                <a:prstClr val="black"/>
              </a:solidFill>
            </a:endParaRPr>
          </a:p>
          <a:p>
            <a:pPr marL="342900" lvl="0" indent="-342900">
              <a:buClrTx/>
              <a:buSzTx/>
            </a:pPr>
            <a:endParaRPr lang="es-ES" sz="1800" dirty="0">
              <a:solidFill>
                <a:prstClr val="black"/>
              </a:solidFill>
            </a:endParaRPr>
          </a:p>
          <a:p>
            <a:pPr marL="0" lvl="0" indent="0">
              <a:buClrTx/>
              <a:buSzTx/>
              <a:buNone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327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Herramienta que permite: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MX" dirty="0" smtClean="0"/>
              <a:t>diagnosticar </a:t>
            </a:r>
            <a:r>
              <a:rPr lang="es-MX" dirty="0"/>
              <a:t>cuatro aspectos </a:t>
            </a:r>
            <a:r>
              <a:rPr lang="es-MX" dirty="0" smtClean="0"/>
              <a:t>básicos de interacción personal con el entorno.</a:t>
            </a:r>
            <a:endParaRPr lang="es-MX" dirty="0"/>
          </a:p>
          <a:p>
            <a:r>
              <a:rPr lang="es-MX" dirty="0"/>
              <a:t>descubrir las oportunidades </a:t>
            </a:r>
          </a:p>
          <a:p>
            <a:r>
              <a:rPr lang="es-MX" dirty="0"/>
              <a:t>comprensión de las debilidades  </a:t>
            </a:r>
          </a:p>
          <a:p>
            <a:r>
              <a:rPr lang="es-MX" dirty="0"/>
              <a:t>gestionar y neutralizar las </a:t>
            </a:r>
            <a:r>
              <a:rPr lang="es-MX" dirty="0" smtClean="0"/>
              <a:t>amenazas</a:t>
            </a:r>
          </a:p>
          <a:p>
            <a:r>
              <a:rPr lang="es-MX" dirty="0" smtClean="0"/>
              <a:t>Permite hacer análisis y buscar estrategias </a:t>
            </a:r>
            <a:endParaRPr lang="es-MX" dirty="0"/>
          </a:p>
          <a:p>
            <a:endParaRPr lang="es-MX" dirty="0"/>
          </a:p>
        </p:txBody>
      </p:sp>
      <p:pic>
        <p:nvPicPr>
          <p:cNvPr id="2050" name="Picture 2" descr="La Estrategia De, Ganar, Victoria, Campe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3861048"/>
            <a:ext cx="400897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mpollo, Planta, Cada Vez Mayor, Planta De Semill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46" y="476672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61730" y="764704"/>
            <a:ext cx="4918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ermite tener una visualización de crecimiento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tanto en lo personal como en lo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profesional y laboral.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2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es…..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endParaRPr lang="es-ES" dirty="0" smtClean="0"/>
          </a:p>
          <a:p>
            <a:r>
              <a:rPr lang="es-ES" sz="2400" b="1" dirty="0" smtClean="0"/>
              <a:t>HABILIDAD</a:t>
            </a:r>
          </a:p>
          <a:p>
            <a:r>
              <a:rPr lang="es-ES" sz="2400" b="1" dirty="0" smtClean="0"/>
              <a:t>FORTALEZA</a:t>
            </a:r>
          </a:p>
          <a:p>
            <a:r>
              <a:rPr lang="es-ES" sz="2400" b="1" dirty="0" smtClean="0"/>
              <a:t>OPORTUNIDAD</a:t>
            </a:r>
          </a:p>
          <a:p>
            <a:r>
              <a:rPr lang="es-ES" sz="2400" b="1" dirty="0" smtClean="0"/>
              <a:t>AMENAZA</a:t>
            </a:r>
          </a:p>
          <a:p>
            <a:r>
              <a:rPr lang="es-ES" sz="2400" b="1" dirty="0" smtClean="0"/>
              <a:t>DEBILIDAD</a:t>
            </a:r>
            <a:endParaRPr lang="es-MX" sz="2400" b="1" dirty="0"/>
          </a:p>
        </p:txBody>
      </p:sp>
      <p:pic>
        <p:nvPicPr>
          <p:cNvPr id="3" name="Picture 2" descr="Idea, Bombilla De Luz, Iluminado, Brillante, Lu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01445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48680"/>
            <a:ext cx="74888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HABILIDAD</a:t>
            </a:r>
            <a:endParaRPr lang="es-MX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Capacidad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una persona para hacer una cosa correctamente y con facilidad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latín “habilitas”, es la capacidad y destreza para realizar algo, que se obtiene en forma innata, o se adquiere o perfecciona, en virtud del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aprendizaje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Breakdancing, Batalla, La Vida, Hombres,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44" y="3136181"/>
            <a:ext cx="41044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88640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OPORTUNIDAD</a:t>
            </a:r>
            <a:endParaRPr lang="es-MX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Circunstancia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momento o medio oportunos para realizar o conseguir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algo. </a:t>
            </a:r>
            <a:r>
              <a:rPr lang="es-MX" sz="2000" dirty="0"/>
              <a:t>Son aquellos </a:t>
            </a:r>
            <a:r>
              <a:rPr lang="es-MX" sz="2000" b="1" dirty="0"/>
              <a:t>factores externos </a:t>
            </a:r>
            <a:r>
              <a:rPr lang="es-MX" sz="2000" dirty="0"/>
              <a:t>que resultan</a:t>
            </a:r>
          </a:p>
          <a:p>
            <a:r>
              <a:rPr lang="es-MX" sz="2000" dirty="0"/>
              <a:t>positivos, favorables o </a:t>
            </a:r>
            <a:r>
              <a:rPr lang="es-MX" sz="2000" dirty="0" smtClean="0"/>
              <a:t>explotables.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designa con el término de oportunidad a aquel momento que resulta ser propicio para algo, para llevar a cabo un negocio, para concretar una 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Momento o circunstancia oportunos o convenientes para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algo.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lecha, Cambio, Inicio, Nuevo Comienzo, Comen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2" y="3750372"/>
            <a:ext cx="4380938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71723"/>
            <a:ext cx="42642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AMENAZA</a:t>
            </a:r>
            <a:endParaRPr lang="es-MX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Cosa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o persona que constituye una posible causa de riesgo o perjuicio para alguien o algo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Se conoce como amenaza al peligro inminente, que surge, de un hecho o acontecimiento que aun no ha sucedido, pero que de concretarse aquello que se dijo que iba a ocurrir, dicha circunstancia o hecho perjudicará a una o varias personas en particular.</a:t>
            </a:r>
          </a:p>
        </p:txBody>
      </p:sp>
      <p:pic>
        <p:nvPicPr>
          <p:cNvPr id="7170" name="Picture 2" descr="Prohibición, Prohibido, Escudo, Icono, Prohibi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99997"/>
            <a:ext cx="331236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DEBILIDAD</a:t>
            </a:r>
            <a:endParaRPr lang="es-MX" sz="2400" b="1" dirty="0" smtClean="0">
              <a:solidFill>
                <a:srgbClr val="C00000"/>
              </a:solidFill>
            </a:endParaRPr>
          </a:p>
          <a:p>
            <a:endParaRPr lang="es-MX" dirty="0"/>
          </a:p>
          <a:p>
            <a:r>
              <a:rPr lang="es-MX" dirty="0" smtClean="0"/>
              <a:t>Ausencia </a:t>
            </a:r>
            <a:r>
              <a:rPr lang="es-MX" dirty="0"/>
              <a:t>de vigor físico en alguien, ya sea porque está cansado o porque está padeciendo alguna afección que implica debilidad como alguno de sus síntomas.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Entre los sinónimos más corrientes para esa palabra se cuenta los de fragilidad y agotamiento </a:t>
            </a:r>
            <a:r>
              <a:rPr lang="es-MX" dirty="0" smtClean="0"/>
              <a:t>. También</a:t>
            </a:r>
            <a:r>
              <a:rPr lang="es-MX" dirty="0"/>
              <a:t>, la debilidad, puede ser una característica intrínseca en la personalidad de alguien, es decir, cuando alguien presenta poca resolución y energía en su carácter, en su comportamiento, o en las acciones que realiza, se hablará de su debilidad. 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 descr="La Cadena De, Roto, Enlace, Libertad, Sol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503466" cy="293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0" y="548680"/>
            <a:ext cx="8424863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0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598</Words>
  <Application>Microsoft Office PowerPoint</Application>
  <PresentationFormat>Presentación en pantalla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Austin</vt:lpstr>
      <vt:lpstr>Presentación de PowerPoint</vt:lpstr>
      <vt:lpstr>Herramienta que permite:</vt:lpstr>
      <vt:lpstr>Presentación de PowerPoint</vt:lpstr>
      <vt:lpstr>Qué es…..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</vt:vector>
  </TitlesOfParts>
  <Company>CUCEA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Coordinación Eco</dc:creator>
  <cp:lastModifiedBy>Unidad de Tutorias</cp:lastModifiedBy>
  <cp:revision>17</cp:revision>
  <dcterms:created xsi:type="dcterms:W3CDTF">2014-02-24T23:51:23Z</dcterms:created>
  <dcterms:modified xsi:type="dcterms:W3CDTF">2016-10-05T16:01:23Z</dcterms:modified>
</cp:coreProperties>
</file>